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697" r:id="rId2"/>
  </p:sldMasterIdLst>
  <p:notesMasterIdLst>
    <p:notesMasterId r:id="rId39"/>
  </p:notesMasterIdLst>
  <p:sldIdLst>
    <p:sldId id="257" r:id="rId3"/>
    <p:sldId id="261" r:id="rId4"/>
    <p:sldId id="262" r:id="rId5"/>
    <p:sldId id="263" r:id="rId6"/>
    <p:sldId id="264" r:id="rId7"/>
    <p:sldId id="265" r:id="rId8"/>
    <p:sldId id="258" r:id="rId9"/>
    <p:sldId id="293" r:id="rId10"/>
    <p:sldId id="292" r:id="rId11"/>
    <p:sldId id="351" r:id="rId12"/>
    <p:sldId id="295" r:id="rId13"/>
    <p:sldId id="384" r:id="rId14"/>
    <p:sldId id="385" r:id="rId15"/>
    <p:sldId id="386" r:id="rId16"/>
    <p:sldId id="302" r:id="rId17"/>
    <p:sldId id="387" r:id="rId18"/>
    <p:sldId id="994" r:id="rId19"/>
    <p:sldId id="388" r:id="rId20"/>
    <p:sldId id="391" r:id="rId21"/>
    <p:sldId id="389" r:id="rId22"/>
    <p:sldId id="408" r:id="rId23"/>
    <p:sldId id="390" r:id="rId24"/>
    <p:sldId id="297" r:id="rId25"/>
    <p:sldId id="392" r:id="rId26"/>
    <p:sldId id="996" r:id="rId27"/>
    <p:sldId id="393" r:id="rId28"/>
    <p:sldId id="394" r:id="rId29"/>
    <p:sldId id="997" r:id="rId30"/>
    <p:sldId id="395" r:id="rId31"/>
    <p:sldId id="396" r:id="rId32"/>
    <p:sldId id="397" r:id="rId33"/>
    <p:sldId id="399" r:id="rId34"/>
    <p:sldId id="400" r:id="rId35"/>
    <p:sldId id="401" r:id="rId36"/>
    <p:sldId id="402" r:id="rId37"/>
    <p:sldId id="40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8" clrIdx="0">
    <p:extLst>
      <p:ext uri="{19B8F6BF-5375-455C-9EA6-DF929625EA0E}">
        <p15:presenceInfo xmlns:p15="http://schemas.microsoft.com/office/powerpoint/2012/main" userId="S-1-5-21-789646760-378479060-1264475144-1163" providerId="AD"/>
      </p:ext>
    </p:extLst>
  </p:cmAuthor>
  <p:cmAuthor id="2" name="gailk" initials="g" lastIdx="4" clrIdx="1"/>
  <p:cmAuthor id="3" name="Isabelle Noiseux" initials="IN" lastIdx="3" clrIdx="2">
    <p:extLst>
      <p:ext uri="{19B8F6BF-5375-455C-9EA6-DF929625EA0E}">
        <p15:presenceInfo xmlns:p15="http://schemas.microsoft.com/office/powerpoint/2012/main" userId="S-1-5-21-125319190-493035497-495535119-19006" providerId="AD"/>
      </p:ext>
    </p:extLst>
  </p:cmAuthor>
  <p:cmAuthor id="4" name="Microsoft Office User" initials="MOU" lastIdx="2" clrIdx="3">
    <p:extLst>
      <p:ext uri="{19B8F6BF-5375-455C-9EA6-DF929625EA0E}">
        <p15:presenceInfo xmlns:p15="http://schemas.microsoft.com/office/powerpoint/2012/main" userId="Microsoft Office User" providerId="None"/>
      </p:ext>
    </p:extLst>
  </p:cmAuthor>
  <p:cmAuthor id="5" name="George Honos" initials="GH" lastIdx="9" clrIdx="4">
    <p:extLst>
      <p:ext uri="{19B8F6BF-5375-455C-9EA6-DF929625EA0E}">
        <p15:presenceInfo xmlns:p15="http://schemas.microsoft.com/office/powerpoint/2012/main" userId="George Hono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5A5A5D"/>
    <a:srgbClr val="1E4576"/>
    <a:srgbClr val="5CA5DB"/>
    <a:srgbClr val="DCF4F8"/>
    <a:srgbClr val="1E4472"/>
    <a:srgbClr val="282828"/>
    <a:srgbClr val="5BCCDF"/>
    <a:srgbClr val="F2FBFC"/>
    <a:srgbClr val="FD6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593" autoAdjust="0"/>
    <p:restoredTop sz="88144" autoAdjust="0"/>
  </p:normalViewPr>
  <p:slideViewPr>
    <p:cSldViewPr snapToGrid="0">
      <p:cViewPr varScale="1">
        <p:scale>
          <a:sx n="58" d="100"/>
          <a:sy n="58" d="100"/>
        </p:scale>
        <p:origin x="968" y="28"/>
      </p:cViewPr>
      <p:guideLst>
        <p:guide orient="horz" pos="2160"/>
        <p:guide pos="2880"/>
      </p:guideLst>
    </p:cSldViewPr>
  </p:slideViewPr>
  <p:outlineViewPr>
    <p:cViewPr>
      <p:scale>
        <a:sx n="33" d="100"/>
        <a:sy n="33" d="100"/>
      </p:scale>
      <p:origin x="0" y="-417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ciencedirect.com/science/article/pii/S0735109716326948#bib17"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sciencedirect.com/science/article/pii/S0735109716326948#bib64"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1763933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000" b="0" noProof="0" dirty="0"/>
              <a:t>L‘insuffisance rénale est fréquente</a:t>
            </a:r>
            <a:r>
              <a:rPr lang="fr-CA" sz="1000" b="0" baseline="0" noProof="0" dirty="0"/>
              <a:t> chez les patients atteints de fibrillation auriculaire, environ 30 % des patients étant atteints d‘insuffisance rénale modérée. </a:t>
            </a:r>
            <a:endParaRPr lang="fr-CA" sz="1000" b="0" noProof="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noProof="0" dirty="0"/>
              <a:t>Réponses correctes</a:t>
            </a:r>
            <a:r>
              <a:rPr lang="fr-CA" baseline="0" noProof="0" dirty="0"/>
              <a:t> :</a:t>
            </a:r>
            <a:r>
              <a:rPr lang="fr-CA" noProof="0" dirty="0"/>
              <a:t> 3. 4. 7. et 9.</a:t>
            </a:r>
          </a:p>
          <a:p>
            <a:endParaRPr lang="en-CA" dirty="0"/>
          </a:p>
        </p:txBody>
      </p:sp>
      <p:sp>
        <p:nvSpPr>
          <p:cNvPr id="4" name="Slide Number Placeholder 3"/>
          <p:cNvSpPr>
            <a:spLocks noGrp="1"/>
          </p:cNvSpPr>
          <p:nvPr>
            <p:ph type="sldNum" sz="quarter" idx="5"/>
          </p:nvPr>
        </p:nvSpPr>
        <p:spPr/>
        <p:txBody>
          <a:bodyPr/>
          <a:lstStyle/>
          <a:p>
            <a:fld id="{04156297-500E-4637-A3B6-DA20CA07D824}" type="slidenum">
              <a:rPr lang="en-US" smtClean="0"/>
              <a:t>11</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endParaRPr lang="en-CA" altLang="en-US" sz="1000" b="1" dirty="0"/>
          </a:p>
          <a:p>
            <a:pPr defTabSz="931774">
              <a:defRPr/>
            </a:pPr>
            <a:r>
              <a:rPr lang="fr-MC" sz="1000" b="0" dirty="0"/>
              <a:t>L’insuffisance rénale chronique est un facteur de risque d’événements thrombotiques et hémorragiques</a:t>
            </a:r>
            <a:r>
              <a:rPr lang="fr-MC" sz="1000" dirty="0"/>
              <a:t> et elle contribue à une augmentation accrue du taux d’AVC et d’embolie systémique </a:t>
            </a:r>
            <a:r>
              <a:rPr lang="fr-MC" sz="1000" b="0" baseline="0" dirty="0"/>
              <a:t>(3,61 vs. 6,44 événements/100 personnes-années; rapport de risque : 1,49; IC à 95% : 1,38-1,59) et d’hémorragie (3,54 vs. 8,77 événements/100 personnes-années; rapport de risque : 2,24; 95% CI: 2.10-2.38) chez les patients qui ne sont pas atteints de maladie rénale comparativement à ceux atteints d’insuffisance rénale chronique non terminale</a:t>
            </a:r>
            <a:r>
              <a:rPr lang="en-CA" sz="1000" b="0" baseline="0" dirty="0"/>
              <a:t>.</a:t>
            </a:r>
            <a:endParaRPr lang="en-CA" sz="1000" b="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47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altLang="en-US" sz="1000" b="0" dirty="0"/>
              <a:t>Le conférencier peut choisir de montrer </a:t>
            </a:r>
            <a:r>
              <a:rPr lang="fr-CA" altLang="en-US" sz="1000" dirty="0"/>
              <a:t> et de discuter de cette diapositive ou de la masquer ainsi que la diapositive suivante selon les besoins de l’auditoire.</a:t>
            </a:r>
            <a:endParaRPr lang="fr-CA" altLang="en-US" sz="1000" b="0" baseline="0" dirty="0"/>
          </a:p>
          <a:p>
            <a:endParaRPr lang="fr-CA" altLang="en-US" sz="1000" b="0" dirty="0"/>
          </a:p>
          <a:p>
            <a:r>
              <a:rPr lang="fr-CA" altLang="en-US" sz="1000" b="1" dirty="0"/>
              <a:t>Points clés :</a:t>
            </a:r>
          </a:p>
          <a:p>
            <a:pPr marL="171450" indent="-171450">
              <a:buFont typeface="Arial"/>
              <a:buChar char="•"/>
            </a:pPr>
            <a:r>
              <a:rPr lang="fr-CA" altLang="en-US" sz="1000" b="0" dirty="0"/>
              <a:t>Le </a:t>
            </a:r>
            <a:r>
              <a:rPr lang="fr-CA" altLang="en-US" sz="1000" b="0" dirty="0" err="1"/>
              <a:t>TFGe</a:t>
            </a:r>
            <a:r>
              <a:rPr lang="fr-CA" altLang="en-US" sz="1000" b="0" dirty="0"/>
              <a:t> et la </a:t>
            </a:r>
            <a:r>
              <a:rPr lang="fr-CA" altLang="en-US" sz="1000" b="0" dirty="0" err="1"/>
              <a:t>CrCl</a:t>
            </a:r>
            <a:r>
              <a:rPr lang="fr-CA" altLang="en-US" sz="1000" b="0" dirty="0"/>
              <a:t> ne sont pas interchangeables et peuvent différer considérablement, en particulier chez les patients de petite taille</a:t>
            </a:r>
            <a:endParaRPr lang="fr-CA" altLang="en-US" sz="1000" b="0" baseline="0" dirty="0"/>
          </a:p>
          <a:p>
            <a:pPr marL="171450" indent="-171450">
              <a:buFont typeface="Arial"/>
              <a:buChar char="•"/>
            </a:pPr>
            <a:r>
              <a:rPr lang="fr-CA" altLang="en-US" sz="1000" b="0" baseline="0" dirty="0"/>
              <a:t>Applications de Thrombose Canada – la section</a:t>
            </a:r>
            <a:r>
              <a:rPr lang="fr-CA" altLang="en-US" sz="1000" b="0" dirty="0"/>
              <a:t> Outils comprend une formule simple à utiliser rapidement estimant la</a:t>
            </a:r>
            <a:r>
              <a:rPr lang="fr-CA" altLang="en-US" sz="1000" b="0" baseline="0" dirty="0"/>
              <a:t> </a:t>
            </a:r>
            <a:r>
              <a:rPr lang="fr-CA" altLang="en-US" sz="1000" b="0" baseline="0" dirty="0" err="1"/>
              <a:t>CrCl</a:t>
            </a:r>
            <a:r>
              <a:rPr lang="fr-CA" altLang="en-US" sz="1000" b="0" baseline="0" dirty="0"/>
              <a:t> </a:t>
            </a:r>
            <a:r>
              <a:rPr lang="fr-CA" altLang="en-US" sz="1000" dirty="0"/>
              <a:t>à partir du genre, de l’âge, du poids et de la</a:t>
            </a:r>
            <a:r>
              <a:rPr lang="fr-CA" altLang="en-US" sz="1000" b="0" baseline="0" dirty="0"/>
              <a:t> créatinine.</a:t>
            </a:r>
          </a:p>
          <a:p>
            <a:pPr marL="171450" indent="-171450">
              <a:buFont typeface="Arial"/>
              <a:buChar char="•"/>
            </a:pPr>
            <a:r>
              <a:rPr lang="fr-CA" altLang="en-US" sz="1000" b="0" baseline="0" dirty="0"/>
              <a:t>À un taux de créatinine </a:t>
            </a:r>
            <a:r>
              <a:rPr lang="fr-CA" altLang="en-US" sz="1000" dirty="0"/>
              <a:t>de</a:t>
            </a:r>
            <a:r>
              <a:rPr lang="fr-CA" altLang="en-US" sz="1000" b="0" baseline="0" dirty="0"/>
              <a:t> 200 mmol/L, le </a:t>
            </a:r>
            <a:r>
              <a:rPr lang="fr-CA" altLang="en-US" sz="1000" b="0" baseline="0" dirty="0" err="1"/>
              <a:t>TFGe</a:t>
            </a:r>
            <a:r>
              <a:rPr lang="fr-CA" altLang="en-US" sz="1000" b="0" baseline="0" dirty="0"/>
              <a:t> de Melvin est de 35 et sa </a:t>
            </a:r>
            <a:r>
              <a:rPr lang="fr-CA" altLang="en-US" sz="1000" b="0" baseline="0" dirty="0" err="1"/>
              <a:t>CrCl</a:t>
            </a:r>
            <a:r>
              <a:rPr lang="fr-CA" altLang="en-US" sz="1000" b="0" baseline="0" dirty="0"/>
              <a:t> calculée </a:t>
            </a:r>
            <a:r>
              <a:rPr lang="fr-CA" altLang="en-US" sz="1000" dirty="0"/>
              <a:t>est de 3</a:t>
            </a:r>
            <a:r>
              <a:rPr lang="fr-CA" altLang="en-US" sz="1000" b="0" baseline="0" dirty="0"/>
              <a:t>6 </a:t>
            </a:r>
            <a:r>
              <a:rPr lang="fr-CA" altLang="en-US" sz="1000" b="0" baseline="0" dirty="0" err="1"/>
              <a:t>mL</a:t>
            </a:r>
            <a:r>
              <a:rPr lang="fr-CA" altLang="en-US" sz="1000" b="0" baseline="0" dirty="0"/>
              <a:t>/min (presque</a:t>
            </a:r>
            <a:r>
              <a:rPr lang="fr-CA" altLang="en-US" sz="1000" b="0" dirty="0"/>
              <a:t> </a:t>
            </a:r>
            <a:r>
              <a:rPr lang="fr-CA" altLang="en-US" sz="1000" b="0" dirty="0" err="1"/>
              <a:t>identifque</a:t>
            </a:r>
            <a:r>
              <a:rPr lang="fr-CA" altLang="en-US" sz="1000" b="0" baseline="0" dirty="0"/>
              <a:t>)</a:t>
            </a:r>
          </a:p>
          <a:p>
            <a:pPr marL="171450" indent="-171450">
              <a:buFont typeface="Arial"/>
              <a:buChar char="•"/>
            </a:pPr>
            <a:r>
              <a:rPr lang="fr-CA" altLang="en-US" sz="1000" b="0" dirty="0"/>
              <a:t>Les ajustements posologiques des AOD sont fondés sur la </a:t>
            </a:r>
            <a:r>
              <a:rPr lang="fr-CA" altLang="en-US" sz="1000" b="0" dirty="0" err="1"/>
              <a:t>CrCl</a:t>
            </a:r>
            <a:r>
              <a:rPr lang="fr-CA" altLang="en-US" sz="1000" b="0" dirty="0"/>
              <a:t> et non </a:t>
            </a:r>
            <a:r>
              <a:rPr lang="fr-CA" altLang="en-US" sz="1000" dirty="0"/>
              <a:t>sur le </a:t>
            </a:r>
            <a:r>
              <a:rPr lang="fr-CA" altLang="en-US" sz="1000" dirty="0" err="1"/>
              <a:t>TFGe</a:t>
            </a:r>
            <a:r>
              <a:rPr lang="fr-CA" altLang="en-US" sz="1000" b="0" dirty="0"/>
              <a:t>.</a:t>
            </a:r>
          </a:p>
          <a:p>
            <a:endParaRPr lang="fr-CA" altLang="en-US" sz="1000" b="1" dirty="0"/>
          </a:p>
          <a:p>
            <a:endParaRPr lang="fr-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056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altLang="en-US" sz="1000" dirty="0"/>
              <a:t>Le conférencier peut choisir de montrer  et de discuter de cette diapositive ou de la masquer ainsi que la diapositive suivante selon les besoins de l’auditoire.</a:t>
            </a:r>
          </a:p>
          <a:p>
            <a:endParaRPr lang="fr-CA" altLang="en-US" sz="1000" b="0" dirty="0"/>
          </a:p>
          <a:p>
            <a:pPr marL="171450" indent="-171450">
              <a:buFont typeface="Arial"/>
              <a:buChar char="•"/>
            </a:pPr>
            <a:r>
              <a:rPr lang="fr-CA" altLang="en-US" sz="1000" dirty="0"/>
              <a:t>Le t</a:t>
            </a:r>
            <a:r>
              <a:rPr lang="fr-CA" altLang="en-US" sz="1000" b="0" dirty="0"/>
              <a:t>aux absolu de créatinine </a:t>
            </a:r>
            <a:r>
              <a:rPr lang="fr-CA" altLang="en-US" sz="1000" dirty="0"/>
              <a:t>de</a:t>
            </a:r>
            <a:r>
              <a:rPr lang="fr-CA" altLang="en-US" sz="1000" b="0" dirty="0"/>
              <a:t> 133 mmol/L</a:t>
            </a:r>
            <a:r>
              <a:rPr lang="fr-CA" altLang="en-US" sz="1000" b="0" baseline="0" dirty="0"/>
              <a:t> </a:t>
            </a:r>
            <a:r>
              <a:rPr lang="fr-CA" altLang="en-US" sz="1000" dirty="0"/>
              <a:t>est utilisé dans les  critères </a:t>
            </a:r>
            <a:r>
              <a:rPr lang="fr-CA" altLang="en-US" sz="1000" b="0" baseline="0" dirty="0"/>
              <a:t>“ABC” </a:t>
            </a:r>
            <a:r>
              <a:rPr lang="fr-CA" altLang="en-US" sz="1000" dirty="0"/>
              <a:t>pour  l’ajustement de la  posologie de l’</a:t>
            </a:r>
            <a:r>
              <a:rPr lang="fr-CA" altLang="en-US" sz="1000" b="0" baseline="0" dirty="0" err="1"/>
              <a:t>apixaban</a:t>
            </a:r>
            <a:r>
              <a:rPr lang="fr-CA" altLang="en-US" sz="1000" b="0" baseline="0" dirty="0"/>
              <a:t> de 5 mg </a:t>
            </a:r>
            <a:r>
              <a:rPr lang="fr-CA" altLang="en-US" sz="1000" b="0" baseline="0" dirty="0" err="1"/>
              <a:t>bid</a:t>
            </a:r>
            <a:r>
              <a:rPr lang="fr-CA" altLang="en-US" sz="1000" b="0" baseline="0" dirty="0"/>
              <a:t> à 2,5 mg </a:t>
            </a:r>
            <a:r>
              <a:rPr lang="fr-CA" altLang="en-US" sz="1000" b="0" baseline="0" dirty="0" err="1"/>
              <a:t>bid</a:t>
            </a:r>
            <a:r>
              <a:rPr lang="fr-CA" altLang="en-US" sz="1000" b="0" baseline="0" dirty="0"/>
              <a:t>.  Le calcul du</a:t>
            </a:r>
            <a:r>
              <a:rPr lang="fr-CA" altLang="en-US" sz="1000" b="0" dirty="0"/>
              <a:t> </a:t>
            </a:r>
            <a:r>
              <a:rPr lang="fr-CA" altLang="en-US" sz="1000" b="0" dirty="0" err="1"/>
              <a:t>TFGe</a:t>
            </a:r>
            <a:r>
              <a:rPr lang="fr-CA" altLang="en-US" sz="1000" b="0" dirty="0"/>
              <a:t> ou de la </a:t>
            </a:r>
            <a:r>
              <a:rPr lang="fr-CA" altLang="en-US" sz="1000" b="0" dirty="0" err="1"/>
              <a:t>CrCl</a:t>
            </a:r>
            <a:r>
              <a:rPr lang="fr-CA" altLang="en-US" sz="1000" b="0" dirty="0"/>
              <a:t> n’était PAS nécessaire dans les ERC</a:t>
            </a:r>
            <a:r>
              <a:rPr lang="fr-CA" altLang="en-US" sz="1000" b="0" baseline="0" dirty="0"/>
              <a:t> (ARISTOTLE et AVEROES).  L’application des deux </a:t>
            </a:r>
            <a:r>
              <a:rPr lang="fr-CA" altLang="en-US" sz="1000" dirty="0"/>
              <a:t>des trois </a:t>
            </a:r>
            <a:r>
              <a:rPr lang="fr-CA" altLang="en-US" sz="1000" b="0" baseline="0" dirty="0"/>
              <a:t>critères “ABC” peut donc être plus simple qu’avec les trois autres AOD.</a:t>
            </a:r>
          </a:p>
          <a:p>
            <a:pPr marL="171450" indent="-171450">
              <a:buFont typeface="Arial"/>
              <a:buChar char="•"/>
            </a:pPr>
            <a:r>
              <a:rPr lang="fr-CA" altLang="en-US" sz="1000" b="0" baseline="0" dirty="0"/>
              <a:t>Bien que les laboratoires canadiens</a:t>
            </a:r>
            <a:r>
              <a:rPr lang="fr-CA" altLang="en-US" sz="1000" b="0" dirty="0"/>
              <a:t> fournissent généralement un </a:t>
            </a:r>
            <a:r>
              <a:rPr lang="fr-CA" altLang="en-US" sz="1000" b="0" dirty="0" err="1"/>
              <a:t>TFGe</a:t>
            </a:r>
            <a:r>
              <a:rPr lang="fr-CA" altLang="en-US" sz="1000" b="0" dirty="0"/>
              <a:t> </a:t>
            </a:r>
            <a:r>
              <a:rPr lang="fr-CA" altLang="en-US" sz="1000" dirty="0"/>
              <a:t>en utilisant l’équation</a:t>
            </a:r>
            <a:r>
              <a:rPr lang="fr-CA" altLang="en-US" sz="1000" b="0" baseline="0" dirty="0"/>
              <a:t> CKD-EPI, les ERC sur les AOD </a:t>
            </a:r>
            <a:r>
              <a:rPr lang="fr-CA" altLang="en-US" sz="1000" dirty="0"/>
              <a:t>ont utilisé la </a:t>
            </a:r>
            <a:r>
              <a:rPr lang="fr-CA" altLang="en-US" sz="1000" dirty="0" err="1"/>
              <a:t>CrCl</a:t>
            </a:r>
            <a:r>
              <a:rPr lang="fr-CA" altLang="en-US" sz="1000" dirty="0"/>
              <a:t> calculée avec l’équation de </a:t>
            </a:r>
            <a:r>
              <a:rPr lang="fr-CA" altLang="en-US" sz="1000" dirty="0" err="1"/>
              <a:t>Cockgroft</a:t>
            </a:r>
            <a:r>
              <a:rPr lang="fr-CA" altLang="en-US" sz="1000" dirty="0"/>
              <a:t> Gault pour l’ajustement posologique</a:t>
            </a:r>
            <a:r>
              <a:rPr lang="fr-CA" altLang="en-US" sz="1000" b="0" baseline="0" dirty="0"/>
              <a:t>. </a:t>
            </a:r>
          </a:p>
          <a:p>
            <a:pPr marL="171450" indent="-171450">
              <a:buFont typeface="Arial"/>
              <a:buChar char="•"/>
            </a:pPr>
            <a:r>
              <a:rPr lang="fr-CA" altLang="en-US" sz="1000" b="0" baseline="0" dirty="0"/>
              <a:t>Les médecins</a:t>
            </a:r>
            <a:r>
              <a:rPr lang="fr-CA" altLang="en-US" sz="1000" b="0" dirty="0"/>
              <a:t> </a:t>
            </a:r>
            <a:r>
              <a:rPr lang="fr-CA" altLang="en-US" sz="1000" dirty="0"/>
              <a:t>qui prescrivent un inhibiteur du facteur Xa</a:t>
            </a:r>
            <a:r>
              <a:rPr lang="fr-CA" altLang="en-US" sz="1000" b="0" baseline="0" dirty="0"/>
              <a:t> (</a:t>
            </a:r>
            <a:r>
              <a:rPr lang="fr-CA" altLang="en-US" sz="1000" b="0" baseline="0" dirty="0" err="1"/>
              <a:t>rivaroxaban</a:t>
            </a:r>
            <a:r>
              <a:rPr lang="fr-CA" altLang="en-US" sz="1000" b="0" baseline="0" dirty="0"/>
              <a:t>, dabigatran, </a:t>
            </a:r>
            <a:r>
              <a:rPr lang="fr-CA" altLang="en-US" sz="1000" b="0" baseline="0" dirty="0" err="1"/>
              <a:t>edoxaban</a:t>
            </a:r>
            <a:r>
              <a:rPr lang="fr-CA" altLang="en-US" sz="1000" b="0" baseline="0" dirty="0"/>
              <a:t>) peuvent utiliser l’application “Outils” de</a:t>
            </a:r>
            <a:r>
              <a:rPr lang="fr-CA" altLang="en-US" sz="1000" b="0" dirty="0"/>
              <a:t> Thrombose Canada pour calculer la </a:t>
            </a:r>
            <a:r>
              <a:rPr lang="fr-CA" altLang="en-US" sz="1000" b="0" dirty="0" err="1"/>
              <a:t>CrCl</a:t>
            </a:r>
            <a:r>
              <a:rPr lang="fr-CA" altLang="en-US" sz="1000" b="0" dirty="0"/>
              <a:t> </a:t>
            </a:r>
            <a:r>
              <a:rPr lang="fr-CA" altLang="en-US" sz="1000" dirty="0"/>
              <a:t>sur la base du genre, de l’âge, du poids</a:t>
            </a:r>
            <a:r>
              <a:rPr lang="fr-CA" altLang="en-US" sz="1000" b="0" baseline="0" dirty="0"/>
              <a:t> (Kg) et du taux de créatinine (mmol/L).</a:t>
            </a:r>
          </a:p>
          <a:p>
            <a:pPr marL="171450" indent="-171450">
              <a:buFont typeface="Arial"/>
              <a:buChar char="•"/>
            </a:pPr>
            <a:r>
              <a:rPr lang="fr-CA" altLang="en-US" sz="1000" b="0" dirty="0"/>
              <a:t>La posologie de l’</a:t>
            </a:r>
            <a:r>
              <a:rPr lang="fr-CA" altLang="en-US" sz="1000" b="0" dirty="0" err="1"/>
              <a:t>apixaban</a:t>
            </a:r>
            <a:r>
              <a:rPr lang="fr-CA" altLang="en-US" sz="1000" b="0" dirty="0"/>
              <a:t> est indépendante du </a:t>
            </a:r>
            <a:r>
              <a:rPr lang="fr-CA" altLang="en-US" sz="1000" b="0" dirty="0" err="1"/>
              <a:t>TFGe</a:t>
            </a:r>
            <a:r>
              <a:rPr lang="fr-CA" altLang="en-US" sz="1000" b="0" dirty="0"/>
              <a:t>, i.e. dépendante du taux absolu de</a:t>
            </a:r>
            <a:r>
              <a:rPr lang="fr-CA" altLang="en-US" sz="1000" dirty="0"/>
              <a:t> Cr et est d’une certaine façon plus simple, étant donné que les autres ECR sur les AOD ont utilisé l’équation de</a:t>
            </a:r>
            <a:r>
              <a:rPr lang="fr-CA" altLang="en-US" sz="1000" b="0" dirty="0"/>
              <a:t> </a:t>
            </a:r>
            <a:r>
              <a:rPr lang="fr-CA" altLang="en-US" sz="1000" dirty="0" err="1"/>
              <a:t>C</a:t>
            </a:r>
            <a:r>
              <a:rPr lang="fr-CA" altLang="en-US" sz="1000" b="0" dirty="0" err="1"/>
              <a:t>ockloft</a:t>
            </a:r>
            <a:r>
              <a:rPr lang="fr-CA" altLang="en-US" sz="1000" b="0" dirty="0"/>
              <a:t> </a:t>
            </a:r>
            <a:r>
              <a:rPr lang="fr-CA" altLang="en-US" sz="1000" dirty="0"/>
              <a:t>G</a:t>
            </a:r>
            <a:r>
              <a:rPr lang="fr-CA" altLang="en-US" sz="1000" b="0" dirty="0"/>
              <a:t>ault, mais les laboratoires actuels utilisent l’équation CKD </a:t>
            </a:r>
            <a:r>
              <a:rPr lang="fr-CA" altLang="en-US" sz="1000" b="0" dirty="0" err="1"/>
              <a:t>Epi</a:t>
            </a:r>
            <a:r>
              <a:rPr lang="fr-CA" altLang="en-US" sz="1000" b="0" dirty="0"/>
              <a:t>, ce qui est différent.</a:t>
            </a:r>
            <a:endParaRPr lang="fr-CA" altLang="en-US" sz="800" b="1" dirty="0"/>
          </a:p>
          <a:p>
            <a:endParaRPr lang="de-DE" sz="800" b="1" dirty="0"/>
          </a:p>
          <a:p>
            <a:endParaRPr lang="en-US" altLang="en-US" sz="800" b="1" dirty="0"/>
          </a:p>
          <a:p>
            <a:endParaRPr lang="en-CA" altLang="en-US" sz="8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985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en-US" sz="10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000" baseline="0" dirty="0"/>
              <a:t> to dyspepsia, irregular food intake, need for blister pack medication preparation by pharmacist, cognitive dysfunction and medication non compliance to BID dosing </a:t>
            </a:r>
            <a:r>
              <a:rPr lang="en-US" sz="1000" baseline="0" dirty="0" err="1"/>
              <a:t>etc</a:t>
            </a:r>
            <a:r>
              <a:rPr lang="en-US" sz="1000" baseline="0" dirty="0"/>
              <a:t> </a:t>
            </a:r>
            <a:r>
              <a:rPr lang="en-US" sz="1000" baseline="0" dirty="0" err="1"/>
              <a:t>etc</a:t>
            </a:r>
            <a:r>
              <a:rPr lang="en-US" sz="1000" baseline="0" dirty="0"/>
              <a:t> can determine selection of the best agent for a given patient!</a:t>
            </a:r>
          </a:p>
          <a:p>
            <a:pPr marL="181229" indent="-181229">
              <a:buFont typeface="Arial"/>
              <a:buChar char="•"/>
            </a:pPr>
            <a:r>
              <a:rPr lang="en-US" sz="1000" baseline="0" dirty="0"/>
              <a:t>The </a:t>
            </a:r>
            <a:r>
              <a:rPr lang="en-US" sz="1000" baseline="0" dirty="0" err="1"/>
              <a:t>Tmax</a:t>
            </a:r>
            <a:r>
              <a:rPr lang="en-US" sz="10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000" baseline="0" dirty="0"/>
              <a:t>All DOACs share a short 12 hour half-life in the setting of preserved renal function (</a:t>
            </a:r>
            <a:r>
              <a:rPr lang="en-US" sz="1000" baseline="0" dirty="0" err="1"/>
              <a:t>CrCl</a:t>
            </a:r>
            <a:r>
              <a:rPr lang="en-US" sz="10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232898" indent="-232898" defTabSz="931585">
              <a:defRPr/>
            </a:pPr>
            <a:r>
              <a:rPr lang="fr-CA" sz="1000" kern="1200" dirty="0">
                <a:solidFill>
                  <a:schemeClr val="tx1"/>
                </a:solidFill>
                <a:effectLst/>
              </a:rPr>
              <a:t>	L’altération de l’élimination des AOD a un impact sur l’exposition aux médicaments. On observe une exposition accrue aux médicaments avec le déclin de la fonction rénale, le dabigatran  étant à l’origine de l’exposition la plus importante.</a:t>
            </a:r>
            <a:endParaRPr lang="fr-CA" sz="1000" b="0" dirty="0"/>
          </a:p>
          <a:p>
            <a:pPr marL="232898" indent="-232898" defTabSz="931585">
              <a:defRPr/>
            </a:pPr>
            <a:endParaRPr 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96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err="1"/>
              <a:t>CrCl</a:t>
            </a:r>
            <a:r>
              <a:rPr lang="en-US" sz="1000" dirty="0"/>
              <a:t> is</a:t>
            </a:r>
            <a:r>
              <a:rPr lang="en-US" sz="1000" baseline="0" dirty="0"/>
              <a:t> calculated using the </a:t>
            </a:r>
            <a:r>
              <a:rPr lang="en-US" sz="1000" baseline="0" dirty="0" err="1"/>
              <a:t>Cockgroft</a:t>
            </a:r>
            <a:r>
              <a:rPr lang="en-US" sz="1000" baseline="0" dirty="0"/>
              <a:t> Gault formula</a:t>
            </a:r>
            <a:endParaRPr lang="en-US" sz="1000" dirty="0"/>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sz="1000" dirty="0"/>
              <a:t>L’utilisation d’AOD n’est généralement pas recommandée au Canada lorsque le </a:t>
            </a:r>
            <a:r>
              <a:rPr lang="fr-CA" sz="1000" dirty="0" err="1"/>
              <a:t>TFGe</a:t>
            </a:r>
            <a:r>
              <a:rPr lang="fr-CA" sz="1000" dirty="0"/>
              <a:t> est inférieur à</a:t>
            </a:r>
            <a:r>
              <a:rPr lang="fr-CA" sz="1000" baseline="0" dirty="0"/>
              <a:t> 30 </a:t>
            </a:r>
            <a:r>
              <a:rPr lang="fr-CA" sz="1000" baseline="0" dirty="0" err="1"/>
              <a:t>mL</a:t>
            </a:r>
            <a:r>
              <a:rPr lang="fr-CA" sz="1000" baseline="0" dirty="0"/>
              <a:t>/min/1,73 m</a:t>
            </a:r>
            <a:r>
              <a:rPr lang="fr-CA" sz="1000" baseline="30000" dirty="0"/>
              <a:t>2. </a:t>
            </a:r>
            <a:r>
              <a:rPr lang="fr-CA" sz="1000" baseline="0" dirty="0"/>
              <a:t> Cependant, certains patients atteints de FA </a:t>
            </a:r>
            <a:r>
              <a:rPr lang="fr-CA" sz="1000" dirty="0"/>
              <a:t>et d’insuffisance rénale chronique présentent  des périodes d’</a:t>
            </a:r>
            <a:r>
              <a:rPr lang="fr-CA" sz="1000" baseline="0" dirty="0"/>
              <a:t>exacerbation aiguë lorsque leur TFG baisse transitoirement au-dessous de 30 </a:t>
            </a:r>
            <a:r>
              <a:rPr lang="fr-CA" sz="1000" baseline="0" dirty="0" err="1"/>
              <a:t>mL</a:t>
            </a:r>
            <a:r>
              <a:rPr lang="fr-CA" sz="1000" baseline="0" dirty="0"/>
              <a:t>/min/1,73m</a:t>
            </a:r>
            <a:r>
              <a:rPr lang="fr-CA" sz="1000" baseline="30000" dirty="0"/>
              <a:t>2</a:t>
            </a:r>
            <a:r>
              <a:rPr lang="fr-CA" sz="1000" baseline="0" dirty="0"/>
              <a:t>.  Étant donné que certains AOD </a:t>
            </a:r>
            <a:r>
              <a:rPr lang="fr-CA" sz="1000" dirty="0"/>
              <a:t>ont un faible taux d’élimination rénale </a:t>
            </a:r>
            <a:r>
              <a:rPr lang="fr-CA" sz="1000" baseline="0" dirty="0"/>
              <a:t> (</a:t>
            </a:r>
            <a:r>
              <a:rPr lang="fr-CA" sz="1000" dirty="0"/>
              <a:t>p. ex., l’</a:t>
            </a:r>
            <a:r>
              <a:rPr lang="fr-CA" sz="1000" baseline="0" dirty="0" err="1"/>
              <a:t>apixaban</a:t>
            </a:r>
            <a:r>
              <a:rPr lang="fr-CA" sz="1000" baseline="0" dirty="0"/>
              <a:t> = 25%), de </a:t>
            </a:r>
            <a:r>
              <a:rPr lang="fr-CA" sz="1000" dirty="0"/>
              <a:t>nombreux   médecins  considèreront qu’ils peuvent continuer de les utiliser dans ce contexte, tout en surveillant attentivement la fonction rénale au moins tous les 3 mois ou même plus fréquemment dans certains cas</a:t>
            </a:r>
            <a:r>
              <a:rPr lang="fr-CA" sz="1000" baseline="0" dirty="0"/>
              <a:t>.  Le raisonnement</a:t>
            </a:r>
            <a:r>
              <a:rPr lang="fr-CA" sz="1000" dirty="0"/>
              <a:t> à la base est que le risque hémorragique  dans les cas d’IRC  de stades 4-5  est même supérieur à celui avec la warfarine comparativement à un AOD dont la clairance rénale est faible</a:t>
            </a:r>
            <a:r>
              <a:rPr lang="fr-CA" sz="1000" baseline="0" dirty="0"/>
              <a:t>. Il est important pour le conférencier de souligner que les données ci-dessus sont fondées sur les</a:t>
            </a:r>
            <a:r>
              <a:rPr lang="fr-CA" sz="1000" dirty="0"/>
              <a:t> propriétés pharmacocinétique des AOD et que les patients atteints d’insuffisance rénale avancée ayant un faible TFG inférieur à</a:t>
            </a:r>
            <a:r>
              <a:rPr lang="fr-CA" sz="1000" baseline="0" dirty="0"/>
              <a:t> 25 </a:t>
            </a:r>
            <a:r>
              <a:rPr lang="fr-CA" sz="1000" baseline="0" dirty="0" err="1"/>
              <a:t>mL</a:t>
            </a:r>
            <a:r>
              <a:rPr lang="fr-CA" sz="1000" baseline="0" dirty="0"/>
              <a:t>/min/1,73 m</a:t>
            </a:r>
            <a:r>
              <a:rPr lang="fr-CA" sz="1000" baseline="30000" dirty="0"/>
              <a:t>2</a:t>
            </a:r>
            <a:r>
              <a:rPr lang="fr-CA" sz="1000" baseline="0" dirty="0"/>
              <a:t> ont été exclus des essais clés sur les AOD vs la warfarine. (</a:t>
            </a:r>
            <a:r>
              <a:rPr lang="fr-CA" sz="1000" dirty="0"/>
              <a:t>OPINION DE L’AUTEUR</a:t>
            </a:r>
            <a:r>
              <a:rPr lang="fr-CA" sz="1000" baseline="0" dirty="0"/>
              <a:t>)</a:t>
            </a:r>
            <a:endParaRPr lang="fr-CA" sz="1000" dirty="0"/>
          </a:p>
          <a:p>
            <a:endParaRPr lang="fr-CA" altLang="en-US" sz="1000" b="1" dirty="0"/>
          </a:p>
          <a:p>
            <a:endParaRPr lang="fr-CA" altLang="en-US" sz="1000" b="0" dirty="0"/>
          </a:p>
          <a:p>
            <a:pPr marL="171450" indent="-171450">
              <a:buFont typeface="Arial"/>
              <a:buChar char="•"/>
            </a:pPr>
            <a:r>
              <a:rPr lang="fr-CA" altLang="en-US" sz="1000" dirty="0"/>
              <a:t>Le taux absolu de créatinine de 133 mmol/L est utilisé dans les  critères “ABC” pour  l’ajustement de la  posologie de l’</a:t>
            </a:r>
            <a:r>
              <a:rPr lang="fr-CA" altLang="en-US" sz="1000" dirty="0" err="1"/>
              <a:t>apixaban</a:t>
            </a:r>
            <a:r>
              <a:rPr lang="fr-CA" altLang="en-US" sz="1000" dirty="0"/>
              <a:t> de 5 mg </a:t>
            </a:r>
            <a:r>
              <a:rPr lang="fr-CA" altLang="en-US" sz="1000" dirty="0" err="1"/>
              <a:t>bid</a:t>
            </a:r>
            <a:r>
              <a:rPr lang="fr-CA" altLang="en-US" sz="1000" dirty="0"/>
              <a:t> à 2,5 mg </a:t>
            </a:r>
            <a:r>
              <a:rPr lang="fr-CA" altLang="en-US" sz="1000" dirty="0" err="1"/>
              <a:t>bid</a:t>
            </a:r>
            <a:r>
              <a:rPr lang="fr-CA" altLang="en-US" sz="1000" dirty="0"/>
              <a:t>.  Le calcul du </a:t>
            </a:r>
            <a:r>
              <a:rPr lang="fr-CA" altLang="en-US" sz="1000" dirty="0" err="1"/>
              <a:t>TFGe</a:t>
            </a:r>
            <a:r>
              <a:rPr lang="fr-CA" altLang="en-US" sz="1000" dirty="0"/>
              <a:t> ou de la </a:t>
            </a:r>
            <a:r>
              <a:rPr lang="fr-CA" altLang="en-US" sz="1000" dirty="0" err="1"/>
              <a:t>CrCl</a:t>
            </a:r>
            <a:r>
              <a:rPr lang="fr-CA" altLang="en-US" sz="1000" dirty="0"/>
              <a:t> n’était PAS nécessaire dans les ERC (ARISTOTLE et AVEROES).  L’application des deux des trois critères “ABC” peut donc être plus simple qu’avec les trois autres AOD.</a:t>
            </a:r>
          </a:p>
          <a:p>
            <a:pPr marL="171450" indent="-171450">
              <a:buFont typeface="Arial"/>
              <a:buChar char="•"/>
            </a:pPr>
            <a:r>
              <a:rPr lang="fr-CA" altLang="en-US" sz="1000" dirty="0"/>
              <a:t>Bien que les laboratoires canadiens fournissent généralement un </a:t>
            </a:r>
            <a:r>
              <a:rPr lang="fr-CA" altLang="en-US" sz="1000" dirty="0" err="1"/>
              <a:t>TFGe</a:t>
            </a:r>
            <a:r>
              <a:rPr lang="fr-CA" altLang="en-US" sz="1000" dirty="0"/>
              <a:t> en utilisant l’équation CKD-EPI, les ERC sur les AOD ont utilisé la </a:t>
            </a:r>
            <a:r>
              <a:rPr lang="fr-CA" altLang="en-US" sz="1000" dirty="0" err="1"/>
              <a:t>CrCl</a:t>
            </a:r>
            <a:r>
              <a:rPr lang="fr-CA" altLang="en-US" sz="1000" dirty="0"/>
              <a:t> calculée avec l’équation de </a:t>
            </a:r>
            <a:r>
              <a:rPr lang="fr-CA" altLang="en-US" sz="1000" dirty="0" err="1"/>
              <a:t>Cockgroft</a:t>
            </a:r>
            <a:r>
              <a:rPr lang="fr-CA" altLang="en-US" sz="1000" dirty="0"/>
              <a:t> Gault pour l’ajustement posologique. </a:t>
            </a:r>
          </a:p>
          <a:p>
            <a:pPr marL="171450" indent="-171450">
              <a:buFont typeface="Arial"/>
              <a:buChar char="•"/>
            </a:pPr>
            <a:r>
              <a:rPr lang="fr-CA" altLang="en-US" sz="1000" dirty="0"/>
              <a:t>Les médecins qui prescrivent un inhibiteur du facteur Xa (</a:t>
            </a:r>
            <a:r>
              <a:rPr lang="fr-CA" altLang="en-US" sz="1000" dirty="0" err="1"/>
              <a:t>rivaroxaban</a:t>
            </a:r>
            <a:r>
              <a:rPr lang="fr-CA" altLang="en-US" sz="1000" dirty="0"/>
              <a:t>, dabigatran, </a:t>
            </a:r>
            <a:r>
              <a:rPr lang="fr-CA" altLang="en-US" sz="1000" dirty="0" err="1"/>
              <a:t>edoxaban</a:t>
            </a:r>
            <a:r>
              <a:rPr lang="fr-CA" altLang="en-US" sz="1000" dirty="0"/>
              <a:t>) peuvent utiliser l’application “Outils” de Thrombose Canada pour calculer la </a:t>
            </a:r>
            <a:r>
              <a:rPr lang="fr-CA" altLang="en-US" sz="1000" dirty="0" err="1"/>
              <a:t>CrCl</a:t>
            </a:r>
            <a:r>
              <a:rPr lang="fr-CA" altLang="en-US" sz="1000" dirty="0"/>
              <a:t> sur la base du genre, de l’âge, du poids (Kg) et du taux de créatinine (mmol/L).</a:t>
            </a:r>
          </a:p>
          <a:p>
            <a:pPr marL="171450" indent="-171450">
              <a:buFont typeface="Arial"/>
              <a:buChar char="•"/>
            </a:pPr>
            <a:r>
              <a:rPr lang="fr-CA" altLang="en-US" sz="1000" dirty="0"/>
              <a:t>La posologie de l’</a:t>
            </a:r>
            <a:r>
              <a:rPr lang="fr-CA" altLang="en-US" sz="1000" dirty="0" err="1"/>
              <a:t>apixaban</a:t>
            </a:r>
            <a:r>
              <a:rPr lang="fr-CA" altLang="en-US" sz="1000" dirty="0"/>
              <a:t> est indépendante du </a:t>
            </a:r>
            <a:r>
              <a:rPr lang="fr-CA" altLang="en-US" sz="1000" dirty="0" err="1"/>
              <a:t>TFGe</a:t>
            </a:r>
            <a:r>
              <a:rPr lang="fr-CA" altLang="en-US" sz="1000" dirty="0"/>
              <a:t>, i.e. dépendante du taux absolu de Cr et dans d’une certaine façon plus simple, étant donné que les autres ECR sur les AOD ont utilisé l’équation de </a:t>
            </a:r>
            <a:r>
              <a:rPr lang="fr-CA" altLang="en-US" sz="1000" dirty="0" err="1"/>
              <a:t>Cockloft</a:t>
            </a:r>
            <a:r>
              <a:rPr lang="fr-CA" altLang="en-US" sz="1000" dirty="0"/>
              <a:t> Gault, mais les laboratoires actuels utilisent l’équation CKD </a:t>
            </a:r>
            <a:r>
              <a:rPr lang="fr-CA" altLang="en-US" sz="1000" dirty="0" err="1"/>
              <a:t>Epi</a:t>
            </a:r>
            <a:r>
              <a:rPr lang="fr-CA" altLang="en-US" sz="1000" dirty="0"/>
              <a:t>, ce qui est différent.</a:t>
            </a:r>
            <a:endParaRPr lang="fr-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32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A" sz="1000" b="0" dirty="0">
                <a:latin typeface="Candara" pitchFamily="34" charset="0"/>
              </a:rPr>
              <a:t>Examen des données : </a:t>
            </a:r>
            <a:r>
              <a:rPr lang="fr-CA" sz="1000" dirty="0">
                <a:latin typeface="Candara" pitchFamily="34" charset="0"/>
              </a:rPr>
              <a:t>Résultats obtenus avec l’</a:t>
            </a:r>
            <a:r>
              <a:rPr lang="fr-CA" sz="1000" dirty="0" err="1">
                <a:latin typeface="Candara" pitchFamily="34" charset="0"/>
              </a:rPr>
              <a:t>a</a:t>
            </a:r>
            <a:r>
              <a:rPr lang="fr-CA" sz="1000" b="0" dirty="0" err="1">
                <a:latin typeface="Candara" pitchFamily="34" charset="0"/>
              </a:rPr>
              <a:t>pixaban</a:t>
            </a:r>
            <a:endParaRPr lang="fr-CA" sz="1000" b="0" dirty="0">
              <a:latin typeface="Candara" pitchFamily="34" charset="0"/>
            </a:endParaRPr>
          </a:p>
          <a:p>
            <a:r>
              <a:rPr lang="fr-CA" sz="1000" b="0" dirty="0">
                <a:latin typeface="Candara" pitchFamily="34" charset="0"/>
              </a:rPr>
              <a:t>ARISTOTLE</a:t>
            </a:r>
            <a:r>
              <a:rPr lang="fr-CA" sz="1000" b="0" baseline="0" dirty="0">
                <a:latin typeface="Candara" pitchFamily="34" charset="0"/>
              </a:rPr>
              <a:t> selon la fonction rénale</a:t>
            </a:r>
            <a:endParaRPr lang="fr-CA" sz="1000" b="0" dirty="0">
              <a:latin typeface="Candar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sz="1000" b="1" dirty="0">
                <a:solidFill>
                  <a:schemeClr val="tx2"/>
                </a:solidFill>
              </a:rPr>
              <a:t>Aucune interaction </a:t>
            </a:r>
            <a:r>
              <a:rPr lang="fr-CA" sz="1000" dirty="0">
                <a:solidFill>
                  <a:schemeClr val="tx2"/>
                </a:solidFill>
              </a:rPr>
              <a:t>entre les taux de </a:t>
            </a:r>
            <a:r>
              <a:rPr lang="fr-CA" sz="1000" dirty="0" err="1">
                <a:solidFill>
                  <a:schemeClr val="tx2"/>
                </a:solidFill>
              </a:rPr>
              <a:t>CrCl</a:t>
            </a:r>
            <a:r>
              <a:rPr lang="fr-CA" sz="1000" dirty="0">
                <a:solidFill>
                  <a:schemeClr val="tx2"/>
                </a:solidFill>
              </a:rPr>
              <a:t> (&lt;50, 50-80, &gt;80) et l’efficacité ou le risque hémorragique des AOD vs la warfarine, mais le </a:t>
            </a:r>
            <a:r>
              <a:rPr lang="fr-CA" sz="1000" b="1" dirty="0">
                <a:solidFill>
                  <a:schemeClr val="tx2"/>
                </a:solidFill>
              </a:rPr>
              <a:t>RRR d’hémorragie majeure avec l’</a:t>
            </a:r>
            <a:r>
              <a:rPr lang="fr-CA" sz="1000" b="1" dirty="0" err="1">
                <a:solidFill>
                  <a:schemeClr val="tx2"/>
                </a:solidFill>
              </a:rPr>
              <a:t>apixaban</a:t>
            </a:r>
            <a:r>
              <a:rPr lang="fr-CA" sz="1000" b="1" dirty="0">
                <a:solidFill>
                  <a:schemeClr val="tx2"/>
                </a:solidFill>
              </a:rPr>
              <a:t> vs la warfarine est significativement plus élevé lorsque la  </a:t>
            </a:r>
            <a:r>
              <a:rPr lang="fr-CA" sz="1000" b="1" dirty="0" err="1">
                <a:solidFill>
                  <a:schemeClr val="tx2"/>
                </a:solidFill>
              </a:rPr>
              <a:t>CrCl</a:t>
            </a:r>
            <a:r>
              <a:rPr lang="fr-CA" sz="1000" b="1" dirty="0">
                <a:solidFill>
                  <a:schemeClr val="tx2"/>
                </a:solidFill>
              </a:rPr>
              <a:t> est </a:t>
            </a:r>
            <a:r>
              <a:rPr kumimoji="0" lang="fr-CA" altLang="en-US" sz="1000" b="0" i="0" u="none" strike="noStrike" cap="none" normalizeH="0" baseline="0" dirty="0">
                <a:ln>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rPr>
              <a:t>≤ </a:t>
            </a:r>
            <a:r>
              <a:rPr lang="fr-CA" sz="1000" b="1" dirty="0">
                <a:solidFill>
                  <a:schemeClr val="tx2"/>
                </a:solidFill>
              </a:rPr>
              <a:t>50</a:t>
            </a:r>
          </a:p>
          <a:p>
            <a:endParaRPr lang="fr-CA" altLang="en-US" sz="800" b="1" dirty="0"/>
          </a:p>
          <a:p>
            <a:endParaRPr lang="fr-CA" sz="800" b="1" dirty="0"/>
          </a:p>
          <a:p>
            <a:endParaRPr lang="fr-CA" altLang="en-US" sz="800" b="1" dirty="0"/>
          </a:p>
          <a:p>
            <a:endParaRPr lang="fr-CA" altLang="en-US" sz="8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82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le dabigatran 110 et 150 mg</a:t>
            </a:r>
          </a:p>
          <a:p>
            <a:r>
              <a:rPr lang="nl-NL" sz="1000" b="0" dirty="0">
                <a:latin typeface="Candara" pitchFamily="34" charset="0"/>
              </a:rPr>
              <a:t>RE-LY selon la fonction rénale</a:t>
            </a:r>
            <a:endParaRPr lang="en-US" sz="1000" b="0" dirty="0">
              <a:latin typeface="Candara" pitchFamily="34" charset="0"/>
              <a:cs typeface="Candara"/>
            </a:endParaRPr>
          </a:p>
          <a:p>
            <a:endParaRPr lang="en-CA" altLang="en-US" sz="800" b="1" dirty="0"/>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6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defRPr/>
            </a:pPr>
            <a:endParaRPr lang="en-CA" sz="1200" b="1" dirty="0">
              <a:solidFill>
                <a:prstClr val="black"/>
              </a:solidFill>
              <a:latin typeface="Arial Narrow" panose="020B0606020202030204" pitchFamily="34" charset="0"/>
            </a:endParaRPr>
          </a:p>
          <a:p>
            <a:pPr lvl="0">
              <a:defRPr/>
            </a:pPr>
            <a:r>
              <a:rPr lang="fr-CA" sz="800" dirty="0">
                <a:latin typeface="Candara" pitchFamily="34" charset="0"/>
              </a:rPr>
              <a:t>Examen des données : Résultats obtenus avec le </a:t>
            </a:r>
            <a:r>
              <a:rPr kumimoji="0" lang="fr-FR" sz="800" b="0"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édoxaban</a:t>
            </a:r>
            <a:endParaRPr lang="fr-CA" sz="800" b="0" dirty="0">
              <a:latin typeface="Candara" pitchFamily="34" charset="0"/>
            </a:endParaRPr>
          </a:p>
          <a:p>
            <a:r>
              <a:rPr lang="fr-CA" sz="800" dirty="0">
                <a:latin typeface="Candara" pitchFamily="34" charset="0"/>
              </a:rPr>
              <a:t>ENGAGE AF selon la fonction rénale</a:t>
            </a:r>
            <a:endParaRPr lang="fr-CA" sz="800" dirty="0">
              <a:latin typeface="Candara" pitchFamily="34" charset="0"/>
              <a:cs typeface="Candara"/>
            </a:endParaRPr>
          </a:p>
          <a:p>
            <a:endParaRPr lang="en-CA" altLang="en-US" sz="8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475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le </a:t>
            </a:r>
            <a:r>
              <a:rPr lang="fr-CA" sz="1000" dirty="0" err="1">
                <a:latin typeface="Candara" pitchFamily="34" charset="0"/>
              </a:rPr>
              <a:t>rivaroxaban</a:t>
            </a:r>
            <a:endParaRPr lang="fr-CA" sz="1000" dirty="0">
              <a:latin typeface="Candara" pitchFamily="34" charset="0"/>
            </a:endParaRPr>
          </a:p>
          <a:p>
            <a:r>
              <a:rPr lang="fr-CA" sz="1000" dirty="0">
                <a:latin typeface="Candara" pitchFamily="34" charset="0"/>
              </a:rPr>
              <a:t>ROCKET-AF selon la fonction rénale</a:t>
            </a:r>
            <a:endParaRPr lang="fr-CA" sz="1000" dirty="0">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62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dirty="0"/>
              <a:t>Réponses correctes : 4 et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607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endParaRPr lang="fr-MC" sz="1000" b="1" dirty="0">
              <a:solidFill>
                <a:prstClr val="black"/>
              </a:solidFill>
              <a:latin typeface="Arial Narrow" panose="020B0606020202030204" pitchFamily="34" charset="0"/>
              <a:cs typeface="Candara"/>
            </a:endParaRPr>
          </a:p>
          <a:p>
            <a:pPr defTabSz="497906">
              <a:defRPr/>
            </a:pPr>
            <a:r>
              <a:rPr lang="fr-MC" sz="1000" kern="1200" dirty="0">
                <a:solidFill>
                  <a:schemeClr val="tx1"/>
                </a:solidFill>
                <a:effectLst/>
              </a:rPr>
              <a:t>Les AOD sont au moins partiellement éliminés par les reins. Le dabigatran et l’</a:t>
            </a:r>
            <a:r>
              <a:rPr lang="fr-MC" sz="1000" dirty="0" err="1"/>
              <a:t>e</a:t>
            </a:r>
            <a:r>
              <a:rPr lang="fr-MC" sz="1000" kern="1200" dirty="0" err="1">
                <a:solidFill>
                  <a:schemeClr val="tx1"/>
                </a:solidFill>
                <a:effectLst/>
              </a:rPr>
              <a:t>doxaban</a:t>
            </a:r>
            <a:r>
              <a:rPr lang="fr-MC" sz="1000" kern="1200" dirty="0">
                <a:solidFill>
                  <a:schemeClr val="tx1"/>
                </a:solidFill>
                <a:effectLst/>
              </a:rPr>
              <a:t> sont les AOD qui dépendent le plus de l’élimination rénale (~85% et 50%, respectivement),</a:t>
            </a:r>
            <a:r>
              <a:rPr lang="fr-MC" sz="1000" u="none" strike="noStrike" kern="1200" baseline="30000" dirty="0">
                <a:solidFill>
                  <a:schemeClr val="tx1"/>
                </a:solidFill>
                <a:effectLst/>
                <a:hlinkClick r:id="" action="ppaction://hlinkfile" tooltip=", August 11, 2016 #4"/>
              </a:rPr>
              <a:t>8</a:t>
            </a:r>
            <a:r>
              <a:rPr lang="fr-MC" sz="1000" kern="1200" baseline="30000" dirty="0">
                <a:solidFill>
                  <a:schemeClr val="tx1"/>
                </a:solidFill>
                <a:effectLst/>
              </a:rPr>
              <a:t>, </a:t>
            </a:r>
            <a:r>
              <a:rPr lang="fr-MC" sz="1000" u="none" strike="noStrike" kern="1200" baseline="30000" dirty="0">
                <a:solidFill>
                  <a:schemeClr val="tx1"/>
                </a:solidFill>
                <a:effectLst/>
                <a:hlinkClick r:id="" action="ppaction://hlinkfile" tooltip=", September 2015 #2"/>
              </a:rPr>
              <a:t>9</a:t>
            </a:r>
            <a:r>
              <a:rPr lang="fr-MC" sz="1000" kern="1200" dirty="0">
                <a:solidFill>
                  <a:schemeClr val="tx1"/>
                </a:solidFill>
                <a:effectLst/>
              </a:rPr>
              <a:t> </a:t>
            </a:r>
            <a:r>
              <a:rPr lang="fr-MC" sz="1000" dirty="0"/>
              <a:t>alors que</a:t>
            </a:r>
            <a:r>
              <a:rPr lang="fr-MC" sz="1000" kern="1200" dirty="0">
                <a:solidFill>
                  <a:schemeClr val="tx1"/>
                </a:solidFill>
                <a:effectLst/>
              </a:rPr>
              <a:t> 27% et 33% d’</a:t>
            </a:r>
            <a:r>
              <a:rPr lang="fr-MC" sz="1000" kern="1200" dirty="0" err="1">
                <a:solidFill>
                  <a:schemeClr val="tx1"/>
                </a:solidFill>
                <a:effectLst/>
              </a:rPr>
              <a:t>apixaban</a:t>
            </a:r>
            <a:r>
              <a:rPr lang="fr-MC" sz="1000" kern="1200" dirty="0">
                <a:solidFill>
                  <a:schemeClr val="tx1"/>
                </a:solidFill>
                <a:effectLst/>
              </a:rPr>
              <a:t> et de </a:t>
            </a:r>
            <a:r>
              <a:rPr lang="fr-MC" sz="1000" kern="1200" dirty="0" err="1">
                <a:solidFill>
                  <a:schemeClr val="tx1"/>
                </a:solidFill>
                <a:effectLst/>
              </a:rPr>
              <a:t>rivaroxaban</a:t>
            </a:r>
            <a:r>
              <a:rPr lang="fr-MC" sz="1000" kern="1200" dirty="0">
                <a:solidFill>
                  <a:schemeClr val="tx1"/>
                </a:solidFill>
                <a:effectLst/>
              </a:rPr>
              <a:t>, respectivement, </a:t>
            </a:r>
            <a:r>
              <a:rPr lang="fr-MC" sz="1000" dirty="0"/>
              <a:t>sont éliminés par voie rénale sous forme inchangée</a:t>
            </a:r>
            <a:r>
              <a:rPr lang="fr-MC" sz="1000" kern="1200" dirty="0">
                <a:solidFill>
                  <a:schemeClr val="tx1"/>
                </a:solidFill>
                <a:effectLst/>
              </a:rPr>
              <a:t>.</a:t>
            </a:r>
            <a:r>
              <a:rPr lang="fr-MC" sz="1000" kern="1200" baseline="0" dirty="0">
                <a:solidFill>
                  <a:schemeClr val="tx1"/>
                </a:solidFill>
                <a:effectLst/>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760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en-CA" sz="1200" kern="1200" dirty="0">
                <a:solidFill>
                  <a:schemeClr val="tx1"/>
                </a:solidFill>
                <a:latin typeface="+mn-lt"/>
                <a:ea typeface="+mn-ea"/>
                <a:cs typeface="+mn-cs"/>
              </a:rPr>
              <a:t>Possible correct responses include 1. 5. and 9. A discussion of benefit vs risk is needed with the patient</a:t>
            </a:r>
            <a:endParaRPr lang="en-CA" b="1" dirty="0"/>
          </a:p>
          <a:p>
            <a:endParaRPr lang="en-CA" dirty="0"/>
          </a:p>
          <a:p>
            <a:endParaRPr lang="en-CA" b="1"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523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L’</a:t>
            </a:r>
            <a:r>
              <a:rPr lang="fr-CA" sz="1000" dirty="0" err="1"/>
              <a:t>apixaban</a:t>
            </a:r>
            <a:r>
              <a:rPr lang="fr-CA" sz="1000" dirty="0"/>
              <a:t> et le </a:t>
            </a:r>
            <a:r>
              <a:rPr lang="fr-CA" sz="1000" dirty="0" err="1"/>
              <a:t>rivaroxaban</a:t>
            </a:r>
            <a:r>
              <a:rPr lang="fr-CA" sz="1000" dirty="0"/>
              <a:t>  peuvent être des options raisonnables pour Melvin en raison de leur plus faible clairance rénale  </a:t>
            </a:r>
            <a:endParaRPr lang="fr-CA" sz="1000" baseline="0"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CA" sz="1000" baseline="0" dirty="0"/>
              <a:t>Les lignes directrices sur la FA de la SCC mettent en garde contre l’utilisation d’un AOD lorsque la </a:t>
            </a:r>
            <a:r>
              <a:rPr lang="fr-CA" sz="1000" baseline="0" dirty="0" err="1"/>
              <a:t>CrCl</a:t>
            </a:r>
            <a:r>
              <a:rPr lang="fr-CA" sz="1000" dirty="0"/>
              <a:t> est inférieure à</a:t>
            </a:r>
            <a:r>
              <a:rPr lang="fr-CA" sz="1000" baseline="0" dirty="0"/>
              <a:t> 30 </a:t>
            </a:r>
            <a:r>
              <a:rPr lang="fr-CA" sz="1000" baseline="0" dirty="0" err="1"/>
              <a:t>mL</a:t>
            </a:r>
            <a:r>
              <a:rPr lang="fr-CA" sz="1000" baseline="0" dirty="0"/>
              <a:t>/min en raison de l’exclusion de  ces patients  des ECR clés comparant les AOD à la </a:t>
            </a:r>
            <a:r>
              <a:rPr lang="fr-CA" sz="1000" baseline="0" dirty="0" err="1"/>
              <a:t>warfarine</a:t>
            </a:r>
            <a:r>
              <a:rPr lang="fr-CA" sz="1000" baseline="0" dirty="0"/>
              <a:t>.</a:t>
            </a:r>
            <a:endParaRPr lang="fr-CA" sz="1000" dirty="0"/>
          </a:p>
          <a:p>
            <a:pPr marL="171450" indent="-171450">
              <a:buFont typeface="Arial"/>
              <a:buChar char="•"/>
            </a:pPr>
            <a:r>
              <a:rPr lang="fr-CA" sz="1000" baseline="0" dirty="0"/>
              <a:t>Santé Canada a approuvé l’utilisation</a:t>
            </a:r>
            <a:r>
              <a:rPr lang="fr-CA" sz="1000" dirty="0"/>
              <a:t> de l’</a:t>
            </a:r>
            <a:r>
              <a:rPr lang="fr-CA" sz="1000" dirty="0" err="1"/>
              <a:t>apixaban</a:t>
            </a:r>
            <a:r>
              <a:rPr lang="fr-CA" sz="1000" dirty="0"/>
              <a:t> et du</a:t>
            </a:r>
            <a:r>
              <a:rPr lang="fr-CA" sz="1000" baseline="0" dirty="0"/>
              <a:t> </a:t>
            </a:r>
            <a:r>
              <a:rPr lang="fr-CA" sz="1000" baseline="0" dirty="0" err="1"/>
              <a:t>rivaroxaban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 sur la base de la pharmacocinétique</a:t>
            </a:r>
          </a:p>
          <a:p>
            <a:pPr marL="171450" indent="-171450">
              <a:buFont typeface="Arial"/>
              <a:buChar char="•"/>
            </a:pPr>
            <a:r>
              <a:rPr lang="fr-CA" sz="1000" baseline="0" dirty="0"/>
              <a:t>La FDA a également approuvé l’utilisation de</a:t>
            </a:r>
            <a:r>
              <a:rPr lang="fr-CA" sz="1000" dirty="0"/>
              <a:t> l’</a:t>
            </a:r>
            <a:r>
              <a:rPr lang="fr-CA" sz="1000" baseline="0" dirty="0" err="1"/>
              <a:t>apixaban</a:t>
            </a:r>
            <a:r>
              <a:rPr lang="fr-CA" sz="1000" baseline="0" dirty="0"/>
              <a:t> jusqu’à une </a:t>
            </a:r>
            <a:r>
              <a:rPr lang="fr-CA" sz="1000" baseline="0" dirty="0" err="1"/>
              <a:t>CrCl</a:t>
            </a:r>
            <a:r>
              <a:rPr lang="fr-CA" sz="1000" baseline="0" dirty="0"/>
              <a:t> de 15 </a:t>
            </a:r>
            <a:r>
              <a:rPr lang="fr-CA" sz="1000" baseline="0" dirty="0" err="1"/>
              <a:t>mL</a:t>
            </a:r>
            <a:r>
              <a:rPr lang="fr-CA" sz="1000" baseline="0" dirty="0"/>
              <a:t>/min</a:t>
            </a: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3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CA" sz="1000" dirty="0"/>
              <a:t>Utilisation d’anticoagulants oraux  directs en fonction de la fonction rénale. *2 x 110 mg chez les patients  présentant un risque élevé d’hémorragie (conformément au RCP). # D’autres critères de réduction de dose peuvent s’appliquer (poids ≤60 kg, traitement concomitant par un inhibiteur puissant de la P-Gp) † 2x 2,5 mg uniquement si au moins deux des trois critères sont satisfaits : âge ≥ 80 ans, poids corporel ≤ 60 kg, créatinine ≥ 1,5 mg/dL (133 mmol/L). Les flèches orange indiquent la nécessité d’utiliser le médicament avec prudence (dabigatran dans l’insuffisance rénale modérée, inhibiteurs du facteur Xa dans l’insuffisance rénale sévère, </a:t>
            </a:r>
            <a:r>
              <a:rPr lang="fr-CA" sz="1000" dirty="0" err="1"/>
              <a:t>edoxaban</a:t>
            </a:r>
            <a:r>
              <a:rPr lang="fr-CA" sz="1000" dirty="0"/>
              <a:t> dans les  cas de fonction rénale  supranormale);</a:t>
            </a:r>
          </a:p>
          <a:p>
            <a:pPr marL="171450" indent="-171450">
              <a:buFont typeface="Arial"/>
              <a:buChar char="•"/>
            </a:pPr>
            <a:endParaRPr lang="fr-CA" sz="1000" dirty="0">
              <a:solidFill>
                <a:srgbClr val="2A4364"/>
              </a:solidFill>
              <a:latin typeface="Arial" pitchFamily="34" charset="0"/>
              <a:ea typeface="ヒラギノ角ゴ Pro W3"/>
              <a:cs typeface="ヒラギノ角ゴ Pro W3"/>
            </a:endParaRPr>
          </a:p>
          <a:p>
            <a:pPr marL="0" indent="0">
              <a:buFont typeface="Arial"/>
              <a:buNone/>
            </a:pPr>
            <a:r>
              <a:rPr lang="fr-CA" sz="1000" dirty="0"/>
              <a:t>Traitement anticoagulant oral chez les patients ayant une </a:t>
            </a:r>
            <a:r>
              <a:rPr lang="fr-CA" sz="1000" dirty="0" err="1"/>
              <a:t>CrCl</a:t>
            </a:r>
            <a:r>
              <a:rPr lang="fr-CA" sz="1000" dirty="0"/>
              <a:t> de 15–29 </a:t>
            </a:r>
            <a:r>
              <a:rPr lang="fr-CA" sz="1000" dirty="0" err="1"/>
              <a:t>mL</a:t>
            </a:r>
            <a:r>
              <a:rPr lang="fr-CA" sz="1000" dirty="0"/>
              <a:t>/min </a:t>
            </a:r>
          </a:p>
          <a:p>
            <a:pPr marL="171450" indent="-171450">
              <a:buFont typeface="Arial"/>
              <a:buChar char="•"/>
            </a:pPr>
            <a:endParaRPr lang="fr-CA" sz="1000" dirty="0"/>
          </a:p>
          <a:p>
            <a:pPr marL="171450" indent="-171450">
              <a:buFont typeface="Arial"/>
              <a:buChar char="•"/>
            </a:pPr>
            <a:r>
              <a:rPr lang="fr-CA" sz="1000" dirty="0"/>
              <a:t>Il n’existe pas de données issues d’ERC sur l’utilisation d’AOD pour la prévention de l’AVC chez les patients atteints de FA et souffrant d’IRC sévère ou recevant un traitement de suppléance rénale (RRT), étant donné que tous les essais clés sur les AOD excluaient essentiellement les patients ayant une </a:t>
            </a:r>
            <a:r>
              <a:rPr lang="fr-CA" sz="1000" dirty="0" err="1"/>
              <a:t>CrCl</a:t>
            </a:r>
            <a:r>
              <a:rPr lang="fr-CA" sz="1000" dirty="0"/>
              <a:t>  &lt; 30 </a:t>
            </a:r>
            <a:r>
              <a:rPr lang="fr-CA" sz="1000" dirty="0" err="1"/>
              <a:t>mL</a:t>
            </a:r>
            <a:r>
              <a:rPr lang="fr-CA" sz="1000" dirty="0"/>
              <a:t>/min (excepté quelques patients sous </a:t>
            </a:r>
            <a:r>
              <a:rPr lang="fr-CA" sz="1000" dirty="0" err="1"/>
              <a:t>apixaban</a:t>
            </a:r>
            <a:r>
              <a:rPr lang="fr-CA" sz="1000" dirty="0"/>
              <a:t> ayant une </a:t>
            </a:r>
            <a:r>
              <a:rPr lang="fr-CA" sz="1000" dirty="0" err="1"/>
              <a:t>CrCl</a:t>
            </a:r>
            <a:r>
              <a:rPr lang="fr-CA" sz="1000" dirty="0"/>
              <a:t> 25–30 </a:t>
            </a:r>
            <a:r>
              <a:rPr lang="fr-CA" sz="1000" dirty="0" err="1"/>
              <a:t>mL</a:t>
            </a:r>
            <a:r>
              <a:rPr lang="fr-CA" sz="1000" dirty="0"/>
              <a:t>/min). Cependant, les AVK n’ont pas non plus été évalués prospectivement dans un ERC dans cette population de patients.</a:t>
            </a:r>
          </a:p>
          <a:p>
            <a:pPr marL="171450" indent="-171450">
              <a:buFont typeface="Arial"/>
              <a:buChar char="•"/>
            </a:pPr>
            <a:endParaRPr lang="fr-CA" sz="1000" dirty="0">
              <a:solidFill>
                <a:srgbClr val="2A4364"/>
              </a:solidFill>
              <a:latin typeface="Arial" pitchFamily="34" charset="0"/>
              <a:ea typeface="ヒラギノ角ゴ Pro W3"/>
              <a:cs typeface="ヒラギノ角ゴ Pro W3"/>
            </a:endParaRPr>
          </a:p>
          <a:p>
            <a:pPr marL="171450" indent="-171450">
              <a:buFont typeface="Arial"/>
              <a:buChar char="•"/>
            </a:pPr>
            <a:r>
              <a:rPr lang="fr-CA" sz="1000" dirty="0"/>
              <a:t>Le </a:t>
            </a:r>
            <a:r>
              <a:rPr lang="fr-CA" sz="1000" dirty="0" err="1"/>
              <a:t>rivaroxaban</a:t>
            </a:r>
            <a:r>
              <a:rPr lang="fr-CA" sz="1000" dirty="0"/>
              <a:t>, l’</a:t>
            </a:r>
            <a:r>
              <a:rPr lang="fr-CA" sz="1000" dirty="0" err="1"/>
              <a:t>apixaban</a:t>
            </a:r>
            <a:r>
              <a:rPr lang="fr-CA" sz="1000" dirty="0"/>
              <a:t> et l’</a:t>
            </a:r>
            <a:r>
              <a:rPr lang="fr-CA" sz="1000" dirty="0" err="1"/>
              <a:t>edoxaban</a:t>
            </a:r>
            <a:r>
              <a:rPr lang="fr-CA" sz="1000" dirty="0"/>
              <a:t> (mais non le dabigatran) sont approuvés en Europe  pour une utilisation en cas  d’IRC sévère (Stade 4, i.e. patients ayant une  </a:t>
            </a:r>
            <a:r>
              <a:rPr lang="fr-CA" sz="1000" dirty="0" err="1"/>
              <a:t>CrCl</a:t>
            </a:r>
            <a:r>
              <a:rPr lang="fr-CA" sz="1000" dirty="0"/>
              <a:t> de 15–29 </a:t>
            </a:r>
            <a:r>
              <a:rPr lang="fr-CA" sz="1000" dirty="0" err="1"/>
              <a:t>mL</a:t>
            </a:r>
            <a:r>
              <a:rPr lang="fr-CA" sz="1000" dirty="0"/>
              <a:t>/min), avec un schéma posologique réduit. Étant donné la pharmacocinétique individuelle des AOD, les critères de réduction de dose  et les données disponibles issues d’ERC, l’utilisation de l’</a:t>
            </a:r>
            <a:r>
              <a:rPr lang="fr-CA" sz="1000" dirty="0" err="1"/>
              <a:t>apixaban</a:t>
            </a:r>
            <a:r>
              <a:rPr lang="fr-CA" sz="1000" dirty="0"/>
              <a:t> ou de l’</a:t>
            </a:r>
            <a:r>
              <a:rPr lang="fr-CA" sz="1000" dirty="0" err="1"/>
              <a:t>édoxaban</a:t>
            </a:r>
            <a:r>
              <a:rPr lang="fr-CA" sz="1000" dirty="0"/>
              <a:t> peut être préférable  chez ces patients. L’</a:t>
            </a:r>
            <a:r>
              <a:rPr lang="fr-CA" sz="1000" dirty="0" err="1"/>
              <a:t>apixaban</a:t>
            </a:r>
            <a:r>
              <a:rPr lang="fr-CA" sz="1000" dirty="0"/>
              <a:t> est  l’AOD dont l’élimination rénale est la plus faible  (27%) et la dose est réduite de 50% dans des conditions assez strictes  selon son algorithme de réduction de dose. De plus, il a été démontré que l’innocuité relative de l’</a:t>
            </a:r>
            <a:r>
              <a:rPr lang="fr-CA" sz="1000" dirty="0" err="1"/>
              <a:t>apixaban</a:t>
            </a:r>
            <a:r>
              <a:rPr lang="fr-CA" sz="1000" dirty="0"/>
              <a:t> vs la warfarine augmente en cas de fonction rénale réduite. L’</a:t>
            </a:r>
            <a:r>
              <a:rPr lang="fr-CA" sz="1000" dirty="0" err="1"/>
              <a:t>edoxaban</a:t>
            </a:r>
            <a:r>
              <a:rPr lang="fr-CA" sz="1000" dirty="0"/>
              <a:t> est éliminé à 50% par les reins, mais la réduction de la dose à 50% est appliquée plus rapidement et a été testée dans un grand sous-groupe. Le </a:t>
            </a:r>
            <a:r>
              <a:rPr lang="fr-CA" sz="1000" dirty="0" err="1"/>
              <a:t>rivaroxaban</a:t>
            </a:r>
            <a:r>
              <a:rPr lang="fr-CA" sz="1000" dirty="0"/>
              <a:t> a  une clairance rénale intermédiaire (33%) et sa dose est moins réduite  (de 25%) dans des conditions similaires comparativement à l’</a:t>
            </a:r>
            <a:r>
              <a:rPr lang="fr-CA" sz="1000" dirty="0" err="1"/>
              <a:t>edoxaban</a:t>
            </a:r>
            <a:r>
              <a:rPr lang="fr-CA" sz="1000" dirty="0"/>
              <a:t>. Aux É.-U. (mais pas en  Europe), une faible dose de dabigatran 75 mg BID a été approuvée pour les patients atteints d’IRC sévère (</a:t>
            </a:r>
            <a:r>
              <a:rPr lang="fr-CA" sz="1000" dirty="0" err="1"/>
              <a:t>CrCl</a:t>
            </a:r>
            <a:r>
              <a:rPr lang="fr-CA" sz="1000" dirty="0"/>
              <a:t> de 15–29 </a:t>
            </a:r>
            <a:r>
              <a:rPr lang="fr-CA" sz="1000" dirty="0" err="1"/>
              <a:t>mL</a:t>
            </a:r>
            <a:r>
              <a:rPr lang="fr-CA" sz="1000" dirty="0"/>
              <a:t>/ min), sur la base de simulations pharmacocinétiques. D’autres données d’essais randomisés sont requises d’urgence pour ces patients difficiles à traiter.</a:t>
            </a: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0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39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183863" indent="-183863">
              <a:buFont typeface="Arial" pitchFamily="34" charset="0"/>
              <a:buChar char="•"/>
              <a:defRPr/>
            </a:pPr>
            <a:r>
              <a:rPr lang="fr-CA" sz="1200" dirty="0"/>
              <a:t>Le passage d’un AOD à la warfarine nécessite un relais.</a:t>
            </a:r>
          </a:p>
          <a:p>
            <a:pPr marL="183863" indent="-183863">
              <a:buFont typeface="Arial" pitchFamily="34" charset="0"/>
              <a:buChar char="•"/>
              <a:defRPr/>
            </a:pPr>
            <a:r>
              <a:rPr lang="fr-CA" sz="1200" dirty="0"/>
              <a:t>Encouragez le groupe à examiner la monographie du produit avant de remplacer le médicament.</a:t>
            </a:r>
            <a:endParaRPr lang="fr-CA" b="1" dirty="0"/>
          </a:p>
          <a:p>
            <a:endParaRPr lang="fr-CA" altLang="en-US" b="1" dirty="0"/>
          </a:p>
          <a:p>
            <a:endParaRPr lang="de-DE"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642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0" dirty="0">
              <a:solidFill>
                <a:prstClr val="black"/>
              </a:solidFill>
              <a:latin typeface="Arial Narrow" panose="020B0606020202030204" pitchFamily="34" charset="0"/>
              <a:cs typeface="Candara"/>
            </a:endParaRPr>
          </a:p>
          <a:p>
            <a:pPr lvl="0" algn="l" defTabSz="914400">
              <a:defRPr/>
            </a:pPr>
            <a:r>
              <a:rPr lang="fr-CA" sz="1200" b="0" i="0" kern="1200" dirty="0">
                <a:solidFill>
                  <a:schemeClr val="tx1"/>
                </a:solidFill>
                <a:effectLst/>
              </a:rPr>
              <a:t>Données de </a:t>
            </a:r>
            <a:r>
              <a:rPr lang="fr-CA" sz="1200" b="0" i="0" kern="1200" dirty="0" err="1">
                <a:solidFill>
                  <a:schemeClr val="tx1"/>
                </a:solidFill>
                <a:effectLst/>
              </a:rPr>
              <a:t>Limdi</a:t>
            </a:r>
            <a:r>
              <a:rPr lang="fr-CA" sz="1200" b="0" i="0" kern="1200" dirty="0">
                <a:solidFill>
                  <a:schemeClr val="tx1"/>
                </a:solidFill>
                <a:effectLst/>
              </a:rPr>
              <a:t> et al. </a:t>
            </a:r>
            <a:r>
              <a:rPr lang="fr-CA" sz="1200" b="0" i="0" u="none" strike="noStrike" kern="1200" dirty="0">
                <a:solidFill>
                  <a:schemeClr val="tx1"/>
                </a:solidFill>
                <a:effectLst/>
                <a:hlinkClick r:id="rId3"/>
              </a:rPr>
              <a:t>(17)</a:t>
            </a:r>
            <a:r>
              <a:rPr lang="fr-CA" sz="1200" b="0" i="0" kern="1200" dirty="0">
                <a:solidFill>
                  <a:schemeClr val="tx1"/>
                </a:solidFill>
                <a:effectLst/>
              </a:rPr>
              <a:t> et Elliott et al. </a:t>
            </a:r>
            <a:r>
              <a:rPr lang="fr-CA" sz="1200" b="0" i="0" u="none" strike="noStrike" kern="1200" dirty="0">
                <a:solidFill>
                  <a:schemeClr val="tx1"/>
                </a:solidFill>
                <a:effectLst/>
                <a:hlinkClick r:id="rId4"/>
              </a:rPr>
              <a:t>(64)</a:t>
            </a:r>
            <a:r>
              <a:rPr lang="fr-CA" sz="1200" b="0" i="0" kern="1200" dirty="0">
                <a:solidFill>
                  <a:schemeClr val="tx1"/>
                </a:solidFill>
                <a:effectLst/>
              </a:rPr>
              <a:t>.</a:t>
            </a:r>
          </a:p>
          <a:p>
            <a:pPr lvl="0" algn="l" defTabSz="914400">
              <a:defRPr/>
            </a:pPr>
            <a:endParaRPr lang="fr-CA" sz="1200" b="0" i="0" kern="1200" dirty="0">
              <a:solidFill>
                <a:schemeClr val="tx1"/>
              </a:solidFill>
              <a:effectLst/>
            </a:endParaRPr>
          </a:p>
          <a:p>
            <a:pPr lvl="0">
              <a:defRPr/>
            </a:pPr>
            <a:r>
              <a:rPr lang="fr-CA" sz="1200" b="0" dirty="0">
                <a:solidFill>
                  <a:prstClr val="black"/>
                </a:solidFill>
                <a:cs typeface="Candara"/>
              </a:rPr>
              <a:t>La warfarine est très peu dépendante des reins pour son élimination, de sorte que la progression de l’IRC ou des modifications importantes du taux de créatinine peuvent avoir un </a:t>
            </a:r>
            <a:r>
              <a:rPr lang="fr-CA" dirty="0">
                <a:solidFill>
                  <a:prstClr val="black"/>
                </a:solidFill>
                <a:cs typeface="Candara"/>
              </a:rPr>
              <a:t>très faible impact sur le niveau d’anticoagulation du médicament. La w</a:t>
            </a:r>
            <a:r>
              <a:rPr lang="fr-CA" sz="1200" b="0" dirty="0">
                <a:solidFill>
                  <a:prstClr val="black"/>
                </a:solidFill>
                <a:cs typeface="Candara"/>
              </a:rPr>
              <a:t>arfarine </a:t>
            </a:r>
            <a:r>
              <a:rPr lang="fr-CA" dirty="0">
                <a:solidFill>
                  <a:prstClr val="black"/>
                </a:solidFill>
                <a:cs typeface="Candara"/>
              </a:rPr>
              <a:t>offre les avantages de l’expérience clinique, d’un faible coût et de la grande disponibilité des agents de réversion</a:t>
            </a:r>
            <a:r>
              <a:rPr lang="fr-CA" sz="1200" b="0" dirty="0">
                <a:solidFill>
                  <a:prstClr val="black"/>
                </a:solidFill>
                <a:cs typeface="Candara"/>
              </a:rPr>
              <a:t>. L’inversion de l’effet anticoagulant de la warfarine peut être réalisée avec la vitamine K ou avec du plasma frais-congelé dans des situations non urgentes, les complexes </a:t>
            </a:r>
            <a:r>
              <a:rPr lang="fr-CA" sz="1200" b="0" dirty="0" err="1">
                <a:solidFill>
                  <a:prstClr val="black"/>
                </a:solidFill>
                <a:cs typeface="Candara"/>
              </a:rPr>
              <a:t>prothrombiques</a:t>
            </a:r>
            <a:r>
              <a:rPr lang="fr-CA" sz="1200" b="0" dirty="0">
                <a:solidFill>
                  <a:prstClr val="black"/>
                </a:solidFill>
                <a:cs typeface="Candara"/>
              </a:rPr>
              <a:t> contenant les 4 facteurs étant recommandés pour les hémorragies </a:t>
            </a:r>
            <a:r>
              <a:rPr lang="fr-CA" sz="1200" b="0" dirty="0" err="1">
                <a:solidFill>
                  <a:prstClr val="black"/>
                </a:solidFill>
                <a:cs typeface="Candara"/>
              </a:rPr>
              <a:t>pouvent</a:t>
            </a:r>
            <a:r>
              <a:rPr lang="fr-CA" sz="1200" b="0" dirty="0">
                <a:solidFill>
                  <a:prstClr val="black"/>
                </a:solidFill>
                <a:cs typeface="Candara"/>
              </a:rPr>
              <a:t> être mortelles (22). La warfarine augmente significativement le risque hémorragique à mesure que la </a:t>
            </a:r>
            <a:r>
              <a:rPr lang="fr-CA" sz="1200" b="0" dirty="0" err="1">
                <a:solidFill>
                  <a:prstClr val="black"/>
                </a:solidFill>
                <a:cs typeface="Candara"/>
              </a:rPr>
              <a:t>CrCl</a:t>
            </a:r>
            <a:r>
              <a:rPr lang="fr-CA" sz="1200" b="0" dirty="0">
                <a:solidFill>
                  <a:prstClr val="black"/>
                </a:solidFill>
                <a:cs typeface="Candara"/>
              </a:rPr>
              <a:t> diminue. Cela est probablement dû à une dysfonction plaquettaire superposée due à une aggravation de l’urémie. Un patient sous warfarine ayant une </a:t>
            </a:r>
            <a:r>
              <a:rPr lang="fr-CA" sz="1200" b="0" dirty="0" err="1">
                <a:solidFill>
                  <a:prstClr val="black"/>
                </a:solidFill>
                <a:cs typeface="Candara"/>
              </a:rPr>
              <a:t>CrCl</a:t>
            </a:r>
            <a:r>
              <a:rPr lang="fr-CA" sz="1200" b="0" dirty="0">
                <a:solidFill>
                  <a:prstClr val="black"/>
                </a:solidFill>
                <a:cs typeface="Candara"/>
              </a:rPr>
              <a:t> &lt;30 </a:t>
            </a:r>
            <a:r>
              <a:rPr lang="fr-CA" sz="1200" b="0" dirty="0" err="1">
                <a:solidFill>
                  <a:prstClr val="black"/>
                </a:solidFill>
                <a:cs typeface="Candara"/>
              </a:rPr>
              <a:t>mL</a:t>
            </a:r>
            <a:r>
              <a:rPr lang="fr-CA" sz="1200" b="0" dirty="0">
                <a:solidFill>
                  <a:prstClr val="black"/>
                </a:solidFill>
                <a:cs typeface="Candara"/>
              </a:rPr>
              <a:t>/min est exposé à un risque hémorragique relatif 4,9 fois </a:t>
            </a:r>
            <a:r>
              <a:rPr lang="fr-CA" dirty="0">
                <a:solidFill>
                  <a:prstClr val="black"/>
                </a:solidFill>
                <a:cs typeface="Candara"/>
              </a:rPr>
              <a:t>supérieur</a:t>
            </a:r>
            <a:r>
              <a:rPr lang="fr-CA" sz="1200" b="0" dirty="0">
                <a:solidFill>
                  <a:prstClr val="black"/>
                </a:solidFill>
                <a:cs typeface="Candara"/>
              </a:rPr>
              <a:t> (intervalle de confiance [IC</a:t>
            </a:r>
            <a:r>
              <a:rPr lang="fr-CA" dirty="0">
                <a:solidFill>
                  <a:prstClr val="black"/>
                </a:solidFill>
                <a:cs typeface="Candara"/>
              </a:rPr>
              <a:t>] à 95% : </a:t>
            </a:r>
            <a:r>
              <a:rPr lang="fr-CA" sz="1200" b="0" dirty="0">
                <a:solidFill>
                  <a:prstClr val="black"/>
                </a:solidFill>
                <a:cs typeface="Candara"/>
              </a:rPr>
              <a:t>2,6 à 9,1)  comparativement aux patients sous warfarine </a:t>
            </a:r>
            <a:r>
              <a:rPr lang="fr-CA" dirty="0">
                <a:solidFill>
                  <a:prstClr val="black"/>
                </a:solidFill>
                <a:cs typeface="Candara"/>
              </a:rPr>
              <a:t>qui ne sont pas atteints de maladie rénale.</a:t>
            </a:r>
            <a:r>
              <a:rPr lang="fr-CA" sz="1200" b="0" dirty="0">
                <a:solidFill>
                  <a:prstClr val="black"/>
                </a:solidFill>
                <a:cs typeface="Candara"/>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3447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143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CA" b="1" dirty="0"/>
              <a:t>1 – Comparativement à une↓ de 64% des AVC ischémiques chez les patients non atteints d’insuffisance rénale terminale</a:t>
            </a:r>
          </a:p>
          <a:p>
            <a:pPr lvl="0">
              <a:defRPr/>
            </a:pPr>
            <a:r>
              <a:rPr lang="fr-CA" b="1" dirty="0"/>
              <a:t>2 - </a:t>
            </a:r>
            <a:r>
              <a:rPr lang="fr-CA" b="1" dirty="0">
                <a:solidFill>
                  <a:prstClr val="black"/>
                </a:solidFill>
              </a:rPr>
              <a:t>↑ de 21</a:t>
            </a:r>
            <a:r>
              <a:rPr lang="fr-CA" sz="1200" b="1" dirty="0">
                <a:solidFill>
                  <a:prstClr val="black"/>
                </a:solidFill>
              </a:rPr>
              <a:t>% des hémorragies majeures</a:t>
            </a:r>
          </a:p>
          <a:p>
            <a:pPr lvl="0">
              <a:defRPr/>
            </a:pPr>
            <a:r>
              <a:rPr lang="fr-CA" sz="1200" b="1" dirty="0">
                <a:solidFill>
                  <a:prstClr val="black"/>
                </a:solidFill>
              </a:rPr>
              <a:t>3 - </a:t>
            </a:r>
            <a:r>
              <a:rPr lang="fr-CA" b="1" dirty="0">
                <a:solidFill>
                  <a:prstClr val="black"/>
                </a:solidFill>
              </a:rPr>
              <a:t>↑ de 93</a:t>
            </a:r>
            <a:r>
              <a:rPr lang="fr-CA" sz="1200" b="1" dirty="0">
                <a:solidFill>
                  <a:prstClr val="black"/>
                </a:solidFill>
              </a:rPr>
              <a:t>% des hémorragies intracrâniennes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b="1" dirty="0">
              <a:solidFill>
                <a:prstClr val="black"/>
              </a:solidFill>
            </a:endParaRPr>
          </a:p>
          <a:p>
            <a:endParaRPr lang="fr-CA" b="1" dirty="0"/>
          </a:p>
          <a:p>
            <a:endParaRPr lang="fr-CA" b="1" dirty="0"/>
          </a:p>
          <a:p>
            <a:pPr lvl="0" algn="l" defTabSz="914400">
              <a:defRPr/>
            </a:pPr>
            <a:endParaRPr lang="fr-CA" sz="1200" b="0" dirty="0">
              <a:solidFill>
                <a:prstClr val="black"/>
              </a:solidFill>
              <a:latin typeface="Arial Narrow" panose="020B0606020202030204" pitchFamily="34" charset="0"/>
              <a:cs typeface="Candara"/>
            </a:endParaRPr>
          </a:p>
          <a:p>
            <a:pPr lvl="0" algn="l" defTabSz="914400">
              <a:defRPr/>
            </a:pPr>
            <a:endParaRPr lang="en-CA" sz="1200" b="0"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69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9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71256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BB06E5-5A98-47B9-89A3-2E75FC09D999}"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2399841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BB06E5-5A98-47B9-89A3-2E75FC09D999}"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4182076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BB06E5-5A98-47B9-89A3-2E75FC09D999}"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2138131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BB06E5-5A98-47B9-89A3-2E75FC09D999}"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359303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BB06E5-5A98-47B9-89A3-2E75FC09D999}"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154953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BB06E5-5A98-47B9-89A3-2E75FC09D999}"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1104980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B06E5-5A98-47B9-89A3-2E75FC09D999}"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3304168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B06E5-5A98-47B9-89A3-2E75FC09D999}"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399849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BB06E5-5A98-47B9-89A3-2E75FC09D999}"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4010424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BB06E5-5A98-47B9-89A3-2E75FC09D999}"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1553122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BB06E5-5A98-47B9-89A3-2E75FC09D999}"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5425DC-DEFC-4F78-8E2E-D0B200A043E6}" type="slidenum">
              <a:rPr lang="en-US" smtClean="0"/>
              <a:t>‹#›</a:t>
            </a:fld>
            <a:endParaRPr lang="en-US"/>
          </a:p>
        </p:txBody>
      </p:sp>
    </p:spTree>
    <p:extLst>
      <p:ext uri="{BB962C8B-B14F-4D97-AF65-F5344CB8AC3E}">
        <p14:creationId xmlns:p14="http://schemas.microsoft.com/office/powerpoint/2010/main" val="121138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BB06E5-5A98-47B9-89A3-2E75FC09D999}"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5425DC-DEFC-4F78-8E2E-D0B200A043E6}" type="slidenum">
              <a:rPr lang="en-US" smtClean="0"/>
              <a:t>‹#›</a:t>
            </a:fld>
            <a:endParaRPr lang="en-US"/>
          </a:p>
        </p:txBody>
      </p:sp>
    </p:spTree>
    <p:extLst>
      <p:ext uri="{BB962C8B-B14F-4D97-AF65-F5344CB8AC3E}">
        <p14:creationId xmlns:p14="http://schemas.microsoft.com/office/powerpoint/2010/main" val="318789789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png"/><Relationship Id="rId3" Type="http://schemas.openxmlformats.org/officeDocument/2006/relationships/tags" Target="../tags/tag5.xml"/><Relationship Id="rId7" Type="http://schemas.openxmlformats.org/officeDocument/2006/relationships/tags" Target="../tags/tag9.xml"/><Relationship Id="rId12" Type="http://schemas.microsoft.com/office/2007/relationships/hdphoto" Target="../media/hdphoto3.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2.png"/><Relationship Id="rId5" Type="http://schemas.openxmlformats.org/officeDocument/2006/relationships/tags" Target="../tags/tag7.xml"/><Relationship Id="rId10" Type="http://schemas.openxmlformats.org/officeDocument/2006/relationships/notesSlide" Target="../notesSlides/notesSlide20.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13.xml"/><Relationship Id="rId7" Type="http://schemas.openxmlformats.org/officeDocument/2006/relationships/image" Target="../media/image1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21.xml"/><Relationship Id="rId5" Type="http://schemas.openxmlformats.org/officeDocument/2006/relationships/slideLayout" Target="../slideLayouts/slideLayout13.xml"/><Relationship Id="rId10" Type="http://schemas.openxmlformats.org/officeDocument/2006/relationships/image" Target="../media/image4.png"/><Relationship Id="rId4" Type="http://schemas.openxmlformats.org/officeDocument/2006/relationships/tags" Target="../tags/tag14.xml"/><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4.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3.wdp"/><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0" y="-1276"/>
            <a:ext cx="9157648" cy="984509"/>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ndParaRPr>
          </a:p>
          <a:p>
            <a:pPr algn="ctr">
              <a:defRPr/>
            </a:pPr>
            <a:r>
              <a:rPr kumimoji="0" lang="en-US" sz="4800" b="1" i="0" u="none" strike="noStrike" kern="1200" cap="none" spc="0" normalizeH="0" baseline="0" noProof="0" dirty="0" err="1">
                <a:ln>
                  <a:noFill/>
                </a:ln>
                <a:solidFill>
                  <a:prstClr val="white"/>
                </a:solidFill>
                <a:effectLst/>
                <a:uLnTx/>
                <a:uFillTx/>
                <a:latin typeface="Arial Narrow" panose="020B0606020202030204" pitchFamily="34" charset="0"/>
              </a:rPr>
              <a:t>Cas</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rPr>
              <a:t> </a:t>
            </a:r>
            <a:r>
              <a:rPr lang="en-US" sz="4800" b="1" dirty="0">
                <a:solidFill>
                  <a:prstClr val="white"/>
                </a:solidFill>
                <a:latin typeface="Arial Narrow" pitchFamily="34" charset="0"/>
              </a:rPr>
              <a:t>n</a:t>
            </a:r>
            <a:r>
              <a:rPr lang="fr-FR" sz="4800" b="1" baseline="30000" dirty="0">
                <a:latin typeface="Arial Narrow" pitchFamily="34" charset="0"/>
              </a:rPr>
              <a:t>o</a:t>
            </a:r>
            <a:r>
              <a:rPr lang="en-US" sz="4800" b="1" dirty="0">
                <a:solidFill>
                  <a:prstClr val="white"/>
                </a:solidFill>
                <a:latin typeface="Arial Narrow" pitchFamily="34" charset="0"/>
              </a:rPr>
              <a:t> 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Melvin</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fr-MC" sz="4800" b="1" dirty="0">
                <a:solidFill>
                  <a:schemeClr val="bg1"/>
                </a:solidFill>
                <a:latin typeface="Arial Narrow" pitchFamily="34" charset="0"/>
                <a:cs typeface="Candara"/>
              </a:rPr>
              <a:t>Détérioration de la fonction rénale dans le monde réel</a:t>
            </a:r>
            <a:endParaRPr lang="en-CA" sz="4800" b="1" dirty="0">
              <a:ln w="10160">
                <a:solidFill>
                  <a:prstClr val="black">
                    <a:lumMod val="65000"/>
                    <a:lumOff val="35000"/>
                  </a:prstClr>
                </a:solidFill>
                <a:prstDash val="solid"/>
              </a:ln>
              <a:solidFill>
                <a:prstClr val="white"/>
              </a:solidFill>
              <a:latin typeface="Arial Narrow" pitchFamily="34" charset="0"/>
            </a:endParaRPr>
          </a:p>
        </p:txBody>
      </p:sp>
      <p:pic>
        <p:nvPicPr>
          <p:cNvPr id="7" name="Picture 6" descr="A person wearing a suit and tie&#10;&#10;Description automatically generated">
            <a:extLst>
              <a:ext uri="{FF2B5EF4-FFF2-40B4-BE49-F238E27FC236}">
                <a16:creationId xmlns:a16="http://schemas.microsoft.com/office/drawing/2014/main" id="{5FC939EE-7DE5-4C4C-B9C3-39EC4EC976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399" y="1802780"/>
            <a:ext cx="2483000" cy="3724500"/>
          </a:xfrm>
          <a:prstGeom prst="rect">
            <a:avLst/>
          </a:prstGeom>
        </p:spPr>
      </p:pic>
      <p:pic>
        <p:nvPicPr>
          <p:cNvPr id="18" name="4E92DA43-5712-40E9-AFDC-2C1062C78C6F" descr="7646DFF2-B812-4635-AA57-5171E34E5A45@chrc">
            <a:extLst>
              <a:ext uri="{FF2B5EF4-FFF2-40B4-BE49-F238E27FC236}">
                <a16:creationId xmlns:a16="http://schemas.microsoft.com/office/drawing/2014/main" id="{8DD89B58-69F4-47E9-A74A-81AD34BC9C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4956" y="483228"/>
            <a:ext cx="1748036" cy="99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569660"/>
          </a:xfrm>
          <a:prstGeom prst="rect">
            <a:avLst/>
          </a:prstGeom>
          <a:noFill/>
        </p:spPr>
        <p:txBody>
          <a:bodyPr wrap="square">
            <a:spAutoFit/>
          </a:bodyPr>
          <a:lstStyle/>
          <a:p>
            <a:pPr>
              <a:defRPr/>
            </a:pPr>
            <a:r>
              <a:rPr lang="fr-MC" sz="3200" b="1" dirty="0">
                <a:solidFill>
                  <a:srgbClr val="1B1A5A"/>
                </a:solidFill>
                <a:latin typeface="Arial Narrow" pitchFamily="34" charset="0"/>
                <a:cs typeface="Aharoni" panose="02010803020104030203" pitchFamily="2" charset="-79"/>
              </a:rPr>
              <a:t>Patients atteints de FA et présentant une insuffisance rénale modérée</a:t>
            </a:r>
          </a:p>
          <a:p>
            <a:pPr lvl="0">
              <a:defRPr/>
            </a:pPr>
            <a:endParaRPr lang="en-CA" sz="32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06367"/>
            <a:ext cx="8988258" cy="369332"/>
          </a:xfrm>
          <a:prstGeom prst="rect">
            <a:avLst/>
          </a:prstGeom>
          <a:noFill/>
        </p:spPr>
        <p:txBody>
          <a:bodyPr wrap="square" rtlCol="0">
            <a:spAutoFit/>
          </a:bodyPr>
          <a:lstStyle/>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Hart et al. Can J Cardiol. 2013;29:S71–78;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0AA0A0-C681-426B-9F11-1AF84C2818A9}"/>
              </a:ext>
            </a:extLst>
          </p:cNvPr>
          <p:cNvSpPr txBox="1"/>
          <p:nvPr/>
        </p:nvSpPr>
        <p:spPr>
          <a:xfrm>
            <a:off x="1723582" y="2173728"/>
            <a:ext cx="5867400" cy="400110"/>
          </a:xfrm>
          <a:prstGeom prst="rect">
            <a:avLst/>
          </a:prstGeom>
          <a:noFill/>
          <a:ln>
            <a:noFill/>
          </a:ln>
        </p:spPr>
        <p:txBody>
          <a:bodyPr wrap="square" rtlCol="0">
            <a:spAutoFit/>
          </a:bodyPr>
          <a:lstStyle/>
          <a:p>
            <a:pPr algn="ctr"/>
            <a:r>
              <a:rPr lang="fr-MC" sz="2000" b="1" dirty="0">
                <a:solidFill>
                  <a:srgbClr val="19325C"/>
                </a:solidFill>
                <a:latin typeface="Arial Narrow" pitchFamily="34" charset="0"/>
              </a:rPr>
              <a:t>Fréquence de l’IRC chez les patients souffrant de FA</a:t>
            </a:r>
            <a:r>
              <a:rPr lang="fr-MC" sz="2000" b="1" baseline="30000" dirty="0">
                <a:solidFill>
                  <a:srgbClr val="19325C"/>
                </a:solidFill>
                <a:latin typeface="Arial Narrow" pitchFamily="34" charset="0"/>
              </a:rPr>
              <a:t>1</a:t>
            </a:r>
            <a:endParaRPr lang="en-US" sz="2000" b="1" baseline="30000" dirty="0">
              <a:solidFill>
                <a:srgbClr val="19325C"/>
              </a:solidFill>
              <a:latin typeface="Arial Narrow" panose="020B0606020202030204" pitchFamily="34" charset="0"/>
            </a:endParaRPr>
          </a:p>
        </p:txBody>
      </p:sp>
      <p:sp>
        <p:nvSpPr>
          <p:cNvPr id="14" name="Rectangle 13">
            <a:extLst>
              <a:ext uri="{FF2B5EF4-FFF2-40B4-BE49-F238E27FC236}">
                <a16:creationId xmlns:a16="http://schemas.microsoft.com/office/drawing/2014/main" id="{15B673DD-DD33-4A51-A391-FE7774055DCD}"/>
              </a:ext>
            </a:extLst>
          </p:cNvPr>
          <p:cNvSpPr/>
          <p:nvPr/>
        </p:nvSpPr>
        <p:spPr>
          <a:xfrm>
            <a:off x="202400" y="1249736"/>
            <a:ext cx="8177850" cy="867930"/>
          </a:xfrm>
          <a:prstGeom prst="rect">
            <a:avLst/>
          </a:prstGeom>
        </p:spPr>
        <p:txBody>
          <a:bodyPr wrap="square">
            <a:spAutoFit/>
          </a:bodyPr>
          <a:lstStyle/>
          <a:p>
            <a:pPr marL="285750" indent="-285750">
              <a:lnSpc>
                <a:spcPct val="110000"/>
              </a:lnSpc>
              <a:buClr>
                <a:srgbClr val="5BCCDF"/>
              </a:buClr>
              <a:buFont typeface="Wingdings" panose="05000000000000000000" pitchFamily="2" charset="2"/>
              <a:buChar char="§"/>
            </a:pPr>
            <a:r>
              <a:rPr lang="fr-CA" sz="2400" b="1" dirty="0">
                <a:solidFill>
                  <a:srgbClr val="5A5A5D"/>
                </a:solidFill>
                <a:latin typeface="Arial Narrow" pitchFamily="34" charset="0"/>
              </a:rPr>
              <a:t>1/3 des patients souffrant de FA présente une IRC</a:t>
            </a:r>
            <a:r>
              <a:rPr lang="fr-CA" sz="2400" b="1" baseline="30000" dirty="0">
                <a:solidFill>
                  <a:srgbClr val="5A5A5D"/>
                </a:solidFill>
                <a:latin typeface="Arial Narrow" pitchFamily="34" charset="0"/>
              </a:rPr>
              <a:t>1</a:t>
            </a:r>
          </a:p>
          <a:p>
            <a:pPr marL="285750" indent="-285750">
              <a:buClr>
                <a:srgbClr val="5BCCDF"/>
              </a:buClr>
              <a:buFont typeface="Wingdings" panose="05000000000000000000" pitchFamily="2" charset="2"/>
              <a:buChar char="§"/>
            </a:pPr>
            <a:r>
              <a:rPr lang="fr-CA" sz="2400" b="1" dirty="0">
                <a:solidFill>
                  <a:srgbClr val="5A5A5D"/>
                </a:solidFill>
                <a:latin typeface="Arial Narrow" pitchFamily="34" charset="0"/>
              </a:rPr>
              <a:t>Prévalence d’une aggravation de la FA et de l’IRC avec l’âge</a:t>
            </a:r>
            <a:r>
              <a:rPr lang="fr-CA" sz="2400" b="1" baseline="30000" dirty="0">
                <a:solidFill>
                  <a:srgbClr val="5A5A5D"/>
                </a:solidFill>
                <a:latin typeface="Arial Narrow" pitchFamily="34" charset="0"/>
              </a:rPr>
              <a:t>2</a:t>
            </a:r>
          </a:p>
        </p:txBody>
      </p:sp>
      <p:pic>
        <p:nvPicPr>
          <p:cNvPr id="2" name="Picture 1">
            <a:extLst>
              <a:ext uri="{FF2B5EF4-FFF2-40B4-BE49-F238E27FC236}">
                <a16:creationId xmlns:a16="http://schemas.microsoft.com/office/drawing/2014/main" id="{E1BF4582-4C68-4EDE-B422-7B3F1B099DF8}"/>
              </a:ext>
            </a:extLst>
          </p:cNvPr>
          <p:cNvPicPr>
            <a:picLocks noChangeAspect="1"/>
          </p:cNvPicPr>
          <p:nvPr/>
        </p:nvPicPr>
        <p:blipFill>
          <a:blip r:embed="rId5"/>
          <a:stretch>
            <a:fillRect/>
          </a:stretch>
        </p:blipFill>
        <p:spPr>
          <a:xfrm>
            <a:off x="1936056" y="2621186"/>
            <a:ext cx="5963935" cy="3985977"/>
          </a:xfrm>
          <a:prstGeom prst="rect">
            <a:avLst/>
          </a:prstGeom>
          <a:ln>
            <a:noFill/>
          </a:ln>
          <a:effectLst>
            <a:outerShdw blurRad="292100" dist="139700" dir="2700000" algn="tl" rotWithShape="0">
              <a:srgbClr val="333333">
                <a:alpha val="65000"/>
              </a:srgbClr>
            </a:outerShdw>
          </a:effectLst>
        </p:spPr>
      </p:pic>
      <p:pic>
        <p:nvPicPr>
          <p:cNvPr id="11" name="4E92DA43-5712-40E9-AFDC-2C1062C78C6F" descr="7646DFF2-B812-4635-AA57-5171E34E5A45@chrc">
            <a:extLst>
              <a:ext uri="{FF2B5EF4-FFF2-40B4-BE49-F238E27FC236}">
                <a16:creationId xmlns:a16="http://schemas.microsoft.com/office/drawing/2014/main" id="{EA6651F0-CBD3-40FD-9859-EF222A779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22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460681" y="1176140"/>
            <a:ext cx="7022541" cy="1200329"/>
          </a:xfrm>
          <a:prstGeom prst="rect">
            <a:avLst/>
          </a:prstGeom>
        </p:spPr>
        <p:txBody>
          <a:bodyPr wrap="square">
            <a:spAutoFit/>
          </a:bodyPr>
          <a:lstStyle/>
          <a:p>
            <a:pPr algn="ctr">
              <a:defRPr/>
            </a:pPr>
            <a:r>
              <a:rPr lang="fr-CA" sz="3600" b="1" dirty="0">
                <a:solidFill>
                  <a:schemeClr val="bg1">
                    <a:lumMod val="95000"/>
                  </a:schemeClr>
                </a:solidFill>
                <a:latin typeface="Arial Narrow" panose="020B0606020202030204" pitchFamily="34" charset="0"/>
                <a:cs typeface="Candara"/>
              </a:rPr>
              <a:t>De quelles options additionnelles peut-il bénéficier (</a:t>
            </a:r>
            <a:r>
              <a:rPr lang="fr-CA" sz="3600" b="1" dirty="0" err="1">
                <a:solidFill>
                  <a:srgbClr val="DCF4F8"/>
                </a:solidFill>
                <a:latin typeface="Arial Narrow" panose="020B0606020202030204" pitchFamily="34" charset="0"/>
                <a:cs typeface="Candara"/>
              </a:rPr>
              <a:t>TFGe</a:t>
            </a:r>
            <a:r>
              <a:rPr lang="fr-CA" sz="3600" b="1" dirty="0">
                <a:solidFill>
                  <a:srgbClr val="DCF4F8"/>
                </a:solidFill>
                <a:latin typeface="Arial Narrow" panose="020B0606020202030204" pitchFamily="34" charset="0"/>
                <a:cs typeface="Candara"/>
              </a:rPr>
              <a:t> 35</a:t>
            </a:r>
            <a:r>
              <a:rPr lang="fr-CA" sz="3600" b="1" dirty="0">
                <a:solidFill>
                  <a:schemeClr val="bg1">
                    <a:lumMod val="95000"/>
                  </a:schemeClr>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5958"/>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fr-MC" b="1" i="1" dirty="0">
                <a:solidFill>
                  <a:srgbClr val="1B1A5A"/>
                </a:solidFill>
                <a:latin typeface="Arial Narrow" pitchFamily="34" charset="0"/>
                <a:cs typeface="Aharoni" panose="02010803020104030203" pitchFamily="2" charset="-79"/>
              </a:rPr>
              <a:t>Sélectionnez une ou plusieurs des options suivantes :</a:t>
            </a:r>
            <a:endParaRPr lang="fr-MC" b="1" i="1" dirty="0">
              <a:solidFill>
                <a:srgbClr val="1B1A5A"/>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Pas de changement, informer Melvin que la warfarine est l’option la plus sûre pour  son stade d’insuffisance rénale chronique</a:t>
            </a: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Passer au dabigatran 150 mg</a:t>
            </a:r>
            <a:r>
              <a:rPr lang="en-CA" sz="1800" b="1" dirty="0">
                <a:latin typeface="Arial Narrow" pitchFamily="34" charset="0"/>
                <a:cs typeface="Candara"/>
              </a:rPr>
              <a:t> bid</a:t>
            </a:r>
          </a:p>
          <a:p>
            <a:pPr marL="914400" lvl="1" indent="-457200" algn="l" defTabSz="914377">
              <a:lnSpc>
                <a:spcPct val="100000"/>
              </a:lnSpc>
              <a:spcBef>
                <a:spcPts val="600"/>
              </a:spcBef>
              <a:buFont typeface="+mj-lt"/>
              <a:buAutoNum type="arabicPeriod"/>
            </a:pPr>
            <a:r>
              <a:rPr lang="en-CA" sz="1800" b="1" dirty="0">
                <a:latin typeface="Arial Narrow" pitchFamily="34" charset="0"/>
                <a:cs typeface="Candara"/>
              </a:rPr>
              <a:t>Passer au dabigatran 110 mg bid</a:t>
            </a:r>
          </a:p>
          <a:p>
            <a:pPr marL="914400" lvl="1" indent="-457200" algn="l" defTabSz="914377">
              <a:lnSpc>
                <a:spcPct val="100000"/>
              </a:lnSpc>
              <a:spcBef>
                <a:spcPts val="600"/>
              </a:spcBef>
              <a:buFont typeface="+mj-lt"/>
              <a:buAutoNum type="arabicPeriod"/>
            </a:pPr>
            <a:r>
              <a:rPr lang="en-CA" sz="1800" b="1" dirty="0">
                <a:latin typeface="Arial Narrow" pitchFamily="34" charset="0"/>
                <a:cs typeface="Candara"/>
              </a:rPr>
              <a:t>Passer à </a:t>
            </a:r>
            <a:r>
              <a:rPr lang="en-CA" sz="1800" b="1" dirty="0" err="1">
                <a:latin typeface="Arial Narrow" pitchFamily="34" charset="0"/>
                <a:cs typeface="Candara"/>
              </a:rPr>
              <a:t>l’apixaban</a:t>
            </a:r>
            <a:r>
              <a:rPr lang="en-CA" sz="1800" b="1" dirty="0">
                <a:latin typeface="Arial Narrow" pitchFamily="34" charset="0"/>
                <a:cs typeface="Candara"/>
              </a:rPr>
              <a:t> 5 mg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l’apixaban</a:t>
            </a:r>
            <a:r>
              <a:rPr lang="en-CA" sz="1800" b="1" dirty="0">
                <a:latin typeface="Arial Narrow" pitchFamily="34" charset="0"/>
                <a:ea typeface="Lato" panose="020F0502020204030203" pitchFamily="34" charset="0"/>
                <a:cs typeface="Lato" panose="020F0502020204030203" pitchFamily="34" charset="0"/>
              </a:rPr>
              <a:t> 2,5 mg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l’édoxaban</a:t>
            </a:r>
            <a:r>
              <a:rPr lang="en-CA" sz="1800" b="1" dirty="0">
                <a:latin typeface="Arial Narrow" pitchFamily="34" charset="0"/>
                <a:ea typeface="Lato" panose="020F0502020204030203" pitchFamily="34" charset="0"/>
                <a:cs typeface="Lato" panose="020F0502020204030203" pitchFamily="34" charset="0"/>
              </a:rPr>
              <a:t> 60 mg/jour</a:t>
            </a:r>
          </a:p>
          <a:p>
            <a:pPr marL="914400" lvl="1" indent="-457200" algn="l" defTabSz="914377">
              <a:lnSpc>
                <a:spcPct val="100000"/>
              </a:lnSpc>
              <a:spcBef>
                <a:spcPts val="600"/>
              </a:spcBef>
              <a:buFont typeface="+mj-lt"/>
              <a:buAutoNum type="arabicPeriod"/>
            </a:pPr>
            <a:r>
              <a:rPr lang="en-CA" sz="1800" b="1" dirty="0">
                <a:latin typeface="Arial Narrow" pitchFamily="34" charset="0"/>
                <a:cs typeface="Candara"/>
              </a:rPr>
              <a:t>Passer à </a:t>
            </a:r>
            <a:r>
              <a:rPr lang="en-CA" sz="1800" b="1" dirty="0" err="1">
                <a:latin typeface="Arial Narrow" pitchFamily="34" charset="0"/>
                <a:cs typeface="Candara"/>
              </a:rPr>
              <a:t>l’édoxaban</a:t>
            </a:r>
            <a:r>
              <a:rPr lang="en-CA" sz="1800" b="1" dirty="0">
                <a:latin typeface="Arial Narrow" pitchFamily="34" charset="0"/>
                <a:cs typeface="Candara"/>
              </a:rPr>
              <a:t> 30 mg/jour</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au rivaroxaban 20 mg/jour </a:t>
            </a:r>
          </a:p>
          <a:p>
            <a:pPr marL="914400" lvl="1" indent="-457200" algn="l" defTabSz="914377">
              <a:lnSpc>
                <a:spcPct val="100000"/>
              </a:lnSpc>
              <a:spcBef>
                <a:spcPts val="600"/>
              </a:spcBef>
              <a:buFont typeface="+mj-lt"/>
              <a:buAutoNum type="arabicPeriod"/>
            </a:pPr>
            <a:r>
              <a:rPr lang="en-CA" sz="1800" b="1" dirty="0">
                <a:latin typeface="Arial Narrow" pitchFamily="34" charset="0"/>
                <a:cs typeface="Candara"/>
              </a:rPr>
              <a:t>Passer au rivaroxaban 15 mg/jour</a:t>
            </a:r>
          </a:p>
          <a:p>
            <a:pPr lvl="1" algn="l" defTabSz="914377">
              <a:lnSpc>
                <a:spcPct val="100000"/>
              </a:lnSpc>
              <a:spcBef>
                <a:spcPts val="600"/>
              </a:spcBef>
            </a:pPr>
            <a:endParaRPr lang="en-CA" sz="32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58540B55-5D7F-4153-8BCA-23D470E4A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6FF21B58-2D34-40AF-90C8-704281A691F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4" end="4"/>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7" end="7"/>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00329"/>
          </a:xfrm>
          <a:prstGeom prst="rect">
            <a:avLst/>
          </a:prstGeom>
          <a:noFill/>
        </p:spPr>
        <p:txBody>
          <a:bodyPr wrap="square">
            <a:spAutoFit/>
          </a:bodyPr>
          <a:lstStyle/>
          <a:p>
            <a:pPr>
              <a:defRPr/>
            </a:pPr>
            <a:r>
              <a:rPr lang="fr-MC" sz="2400" b="1" dirty="0">
                <a:solidFill>
                  <a:srgbClr val="1B1A5A"/>
                </a:solidFill>
                <a:latin typeface="Arial Narrow" pitchFamily="34" charset="0"/>
                <a:cs typeface="Aharoni" panose="02010803020104030203" pitchFamily="2" charset="-79"/>
              </a:rPr>
              <a:t>L’insuffisance rénale chronique est un facteur de risque d’événements thrombotiques et hémorragiques</a:t>
            </a:r>
            <a:endParaRPr lang="en-CA" sz="24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0029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DEB5E3-E829-4ABF-AF6A-871D28178210}"/>
              </a:ext>
            </a:extLst>
          </p:cNvPr>
          <p:cNvSpPr/>
          <p:nvPr/>
        </p:nvSpPr>
        <p:spPr>
          <a:xfrm>
            <a:off x="146654" y="1338224"/>
            <a:ext cx="8762395" cy="1538883"/>
          </a:xfrm>
          <a:prstGeom prst="rect">
            <a:avLst/>
          </a:prstGeom>
        </p:spPr>
        <p:txBody>
          <a:bodyPr wrap="square">
            <a:spAutoFit/>
          </a:bodyPr>
          <a:lstStyle/>
          <a:p>
            <a:pPr marL="342900" indent="-342900">
              <a:spcBef>
                <a:spcPts val="0"/>
              </a:spcBef>
              <a:buFont typeface="Wingdings" panose="05000000000000000000" pitchFamily="2" charset="2"/>
              <a:buChar char="§"/>
            </a:pPr>
            <a:r>
              <a:rPr lang="fr-CA" sz="2000" b="1" dirty="0">
                <a:solidFill>
                  <a:srgbClr val="356AC1"/>
                </a:solidFill>
                <a:latin typeface="Arial Narrow" panose="020B0606020202030204" pitchFamily="34" charset="0"/>
              </a:rPr>
              <a:t>Les patients souffrant de FA et d’insuffisance rénale                                               (comparativement à l’absence d’insuffisance rénale):* </a:t>
            </a:r>
          </a:p>
          <a:p>
            <a:pPr marL="742950" lvl="1" indent="-285750">
              <a:spcBef>
                <a:spcPts val="0"/>
              </a:spcBef>
              <a:buFont typeface="Wingdings" panose="05000000000000000000" pitchFamily="2" charset="2"/>
              <a:buChar char="§"/>
            </a:pPr>
            <a:r>
              <a:rPr lang="fr-CA" b="1" dirty="0">
                <a:latin typeface="Arial Narrow" pitchFamily="34" charset="0"/>
              </a:rPr>
              <a:t>Présentent un risque plus élevé d’hémorragie</a:t>
            </a:r>
            <a:r>
              <a:rPr lang="fr-CA" b="1" baseline="30000" dirty="0">
                <a:latin typeface="Arial Narrow" pitchFamily="34" charset="0"/>
              </a:rPr>
              <a:t>1 </a:t>
            </a:r>
          </a:p>
          <a:p>
            <a:pPr marL="742950" lvl="1" indent="-285750">
              <a:spcBef>
                <a:spcPts val="0"/>
              </a:spcBef>
              <a:buFont typeface="Wingdings" panose="05000000000000000000" pitchFamily="2" charset="2"/>
              <a:buChar char="§"/>
            </a:pPr>
            <a:r>
              <a:rPr lang="fr-CA" b="1" dirty="0">
                <a:latin typeface="Arial Narrow" pitchFamily="34" charset="0"/>
              </a:rPr>
              <a:t>Présentent un risque plus élevé d’AVC</a:t>
            </a:r>
            <a:r>
              <a:rPr lang="fr-CA" b="1" baseline="30000" dirty="0">
                <a:latin typeface="Arial Narrow" pitchFamily="34" charset="0"/>
              </a:rPr>
              <a:t>1</a:t>
            </a:r>
            <a:r>
              <a:rPr lang="fr-CA" b="1" dirty="0">
                <a:latin typeface="Arial Narrow" pitchFamily="34" charset="0"/>
              </a:rPr>
              <a:t> </a:t>
            </a:r>
          </a:p>
          <a:p>
            <a:pPr marL="742950" lvl="1" indent="-285750">
              <a:spcBef>
                <a:spcPts val="0"/>
              </a:spcBef>
              <a:buFont typeface="Wingdings" panose="05000000000000000000" pitchFamily="2" charset="2"/>
              <a:buChar char="§"/>
            </a:pPr>
            <a:r>
              <a:rPr lang="fr-CA" b="1" dirty="0">
                <a:latin typeface="Arial Narrow" pitchFamily="34" charset="0"/>
              </a:rPr>
              <a:t>Sont plus souvent sous-traités avec la warfarine</a:t>
            </a:r>
            <a:r>
              <a:rPr lang="fr-CA" b="1" baseline="30000" dirty="0">
                <a:latin typeface="Arial Narrow" pitchFamily="34" charset="0"/>
              </a:rPr>
              <a:t>2</a:t>
            </a:r>
            <a:endParaRPr lang="fr-CA" b="1" dirty="0">
              <a:latin typeface="Arial Narrow" pitchFamily="34" charset="0"/>
            </a:endParaRPr>
          </a:p>
        </p:txBody>
      </p: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21785" y="6238207"/>
            <a:ext cx="4341263" cy="507831"/>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*vs fonction rénale normale.</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Olesen et al. N Engl J Med. 2012;367:625–35; </a:t>
            </a:r>
          </a:p>
          <a:p>
            <a:pPr marL="228600" lvl="0" indent="-228600">
              <a:buFont typeface="+mj-lt"/>
              <a:buAutoNum type="arabicPeriod"/>
              <a:defRPr/>
            </a:pPr>
            <a:r>
              <a:rPr lang="da-DK" altLang="en-US" sz="900" dirty="0">
                <a:solidFill>
                  <a:prstClr val="white"/>
                </a:solidFill>
                <a:latin typeface="Arial Narrow" panose="020B0606020202030204" pitchFamily="34" charset="0"/>
                <a:cs typeface="Lato"/>
              </a:rPr>
              <a:t>Capodanno et al. Circulation. 2012;125:2649–61.</a:t>
            </a:r>
          </a:p>
        </p:txBody>
      </p:sp>
      <p:pic>
        <p:nvPicPr>
          <p:cNvPr id="7" name="Picture 6">
            <a:extLst>
              <a:ext uri="{FF2B5EF4-FFF2-40B4-BE49-F238E27FC236}">
                <a16:creationId xmlns:a16="http://schemas.microsoft.com/office/drawing/2014/main" id="{5556931B-7ACA-46F5-AEF1-BAEEA5B85B53}"/>
              </a:ext>
            </a:extLst>
          </p:cNvPr>
          <p:cNvPicPr>
            <a:picLocks noChangeAspect="1"/>
          </p:cNvPicPr>
          <p:nvPr/>
        </p:nvPicPr>
        <p:blipFill>
          <a:blip r:embed="rId5"/>
          <a:stretch>
            <a:fillRect/>
          </a:stretch>
        </p:blipFill>
        <p:spPr>
          <a:xfrm>
            <a:off x="796067" y="2621323"/>
            <a:ext cx="7353021" cy="3758211"/>
          </a:xfrm>
          <a:prstGeom prst="rect">
            <a:avLst/>
          </a:prstGeom>
        </p:spPr>
      </p:pic>
      <p:pic>
        <p:nvPicPr>
          <p:cNvPr id="12" name="4E92DA43-5712-40E9-AFDC-2C1062C78C6F" descr="7646DFF2-B812-4635-AA57-5171E34E5A45@chrc">
            <a:extLst>
              <a:ext uri="{FF2B5EF4-FFF2-40B4-BE49-F238E27FC236}">
                <a16:creationId xmlns:a16="http://schemas.microsoft.com/office/drawing/2014/main" id="{5626B4CA-3BEB-407C-8D6E-0C6562DDA9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961" y="191947"/>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35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FR" sz="3200" b="1" dirty="0">
                <a:solidFill>
                  <a:srgbClr val="183059"/>
                </a:solidFill>
                <a:latin typeface="Arial Narrow" panose="020B0606020202030204" pitchFamily="34" charset="0"/>
                <a:cs typeface="Aharoni" panose="02010803020104030203" pitchFamily="2" charset="-79"/>
              </a:rPr>
              <a:t>Calculs de la fonction rénale </a:t>
            </a:r>
          </a:p>
          <a:p>
            <a:pPr lvl="0">
              <a:defRPr/>
            </a:pPr>
            <a:r>
              <a:rPr lang="fr-FR" sz="3200" b="1" dirty="0">
                <a:solidFill>
                  <a:srgbClr val="183059"/>
                </a:solidFill>
                <a:latin typeface="Arial Narrow" panose="020B0606020202030204" pitchFamily="34" charset="0"/>
                <a:cs typeface="Aharoni" panose="02010803020104030203" pitchFamily="2" charset="-79"/>
              </a:rPr>
              <a:t>Note d’information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24289" y="6371805"/>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a:t>
            </a:r>
            <a:r>
              <a:rPr lang="en-CA" altLang="en-US" sz="900" dirty="0">
                <a:solidFill>
                  <a:prstClr val="white"/>
                </a:solidFill>
                <a:latin typeface="Arial Narrow" panose="020B0606020202030204" pitchFamily="34" charset="0"/>
                <a:cs typeface="Lato"/>
              </a:rPr>
              <a:t>Clin J Am Soc </a:t>
            </a:r>
            <a:r>
              <a:rPr lang="en-CA" altLang="en-US" sz="900" dirty="0" err="1">
                <a:solidFill>
                  <a:prstClr val="white"/>
                </a:solidFill>
                <a:latin typeface="Arial Narrow" panose="020B0606020202030204" pitchFamily="34" charset="0"/>
                <a:cs typeface="Lato"/>
              </a:rPr>
              <a:t>Nephrol</a:t>
            </a:r>
            <a:r>
              <a:rPr lang="en-CA" altLang="en-US" sz="900" dirty="0">
                <a:solidFill>
                  <a:prstClr val="white"/>
                </a:solidFill>
                <a:latin typeface="Arial Narrow" panose="020B0606020202030204" pitchFamily="34" charset="0"/>
                <a:cs typeface="Lato"/>
              </a:rPr>
              <a:t> 2010;5:1003–1009.</a:t>
            </a:r>
          </a:p>
        </p:txBody>
      </p:sp>
      <p:grpSp>
        <p:nvGrpSpPr>
          <p:cNvPr id="14" name="Group 13">
            <a:extLst>
              <a:ext uri="{FF2B5EF4-FFF2-40B4-BE49-F238E27FC236}">
                <a16:creationId xmlns:a16="http://schemas.microsoft.com/office/drawing/2014/main" id="{980435AE-11FC-48B8-A2E3-3AF51F446127}"/>
              </a:ext>
            </a:extLst>
          </p:cNvPr>
          <p:cNvGrpSpPr/>
          <p:nvPr/>
        </p:nvGrpSpPr>
        <p:grpSpPr>
          <a:xfrm>
            <a:off x="356962" y="1409320"/>
            <a:ext cx="8430076" cy="2212098"/>
            <a:chOff x="7237412" y="1528683"/>
            <a:chExt cx="4341972" cy="1241833"/>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BE14B8F8-11AE-4D2A-BC26-CF4ACE4BFC71}"/>
                </a:ext>
              </a:extLst>
            </p:cNvPr>
            <p:cNvSpPr/>
            <p:nvPr/>
          </p:nvSpPr>
          <p:spPr>
            <a:xfrm>
              <a:off x="7237412" y="1528683"/>
              <a:ext cx="4341972" cy="302623"/>
            </a:xfrm>
            <a:prstGeom prst="rect">
              <a:avLst/>
            </a:prstGeom>
            <a:solidFill>
              <a:srgbClr val="DCF4F8"/>
            </a:solidFill>
            <a:ln w="25400" cap="flat" cmpd="sng" algn="ctr">
              <a:noFill/>
              <a:prstDash val="solid"/>
            </a:ln>
            <a:effectLst/>
          </p:spPr>
          <p:txBody>
            <a:bodyPr lIns="182880" tIns="182880" rIns="182880" bIns="182880" rtlCol="0" anchor="ctr"/>
            <a:lstStyle/>
            <a:p>
              <a:pPr defTabSz="1218987">
                <a:defRPr/>
              </a:pPr>
              <a:r>
                <a:rPr lang="fr-MC" sz="2000" b="1" kern="0" dirty="0">
                  <a:solidFill>
                    <a:schemeClr val="tx1">
                      <a:lumMod val="85000"/>
                      <a:lumOff val="15000"/>
                    </a:schemeClr>
                  </a:solidFill>
                  <a:latin typeface="Arial Narrow" pitchFamily="34" charset="0"/>
                  <a:cs typeface="Aharoni" panose="02010803020104030203" pitchFamily="2" charset="-79"/>
                </a:rPr>
                <a:t>Qu’est-ce que le </a:t>
              </a:r>
              <a:r>
                <a:rPr lang="fr-MC" sz="2000" b="1" kern="0" dirty="0" err="1">
                  <a:solidFill>
                    <a:schemeClr val="tx1">
                      <a:lumMod val="85000"/>
                      <a:lumOff val="15000"/>
                    </a:schemeClr>
                  </a:solidFill>
                  <a:latin typeface="Arial Narrow" pitchFamily="34" charset="0"/>
                  <a:cs typeface="Aharoni" panose="02010803020104030203" pitchFamily="2" charset="-79"/>
                </a:rPr>
                <a:t>TFGe</a:t>
              </a:r>
              <a:r>
                <a:rPr lang="fr-MC" sz="2000" b="1" kern="0" dirty="0">
                  <a:solidFill>
                    <a:schemeClr val="tx1">
                      <a:lumMod val="85000"/>
                      <a:lumOff val="15000"/>
                    </a:schemeClr>
                  </a:solidFill>
                  <a:latin typeface="Arial Narrow" pitchFamily="34" charset="0"/>
                  <a:cs typeface="Aharoni" panose="02010803020104030203" pitchFamily="2" charset="-79"/>
                </a:rPr>
                <a:t> (taux de filtration glomérulaire estimé)?</a:t>
              </a:r>
            </a:p>
          </p:txBody>
        </p:sp>
        <p:sp>
          <p:nvSpPr>
            <p:cNvPr id="17" name="Rectangle 16">
              <a:extLst>
                <a:ext uri="{FF2B5EF4-FFF2-40B4-BE49-F238E27FC236}">
                  <a16:creationId xmlns:a16="http://schemas.microsoft.com/office/drawing/2014/main" id="{5C90A555-294A-4151-BDAA-90BD1C918ED4}"/>
                </a:ext>
              </a:extLst>
            </p:cNvPr>
            <p:cNvSpPr/>
            <p:nvPr/>
          </p:nvSpPr>
          <p:spPr>
            <a:xfrm>
              <a:off x="7237412" y="1831665"/>
              <a:ext cx="4341972" cy="938851"/>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7663" lvl="1" indent="-347663">
                <a:buFont typeface="Wingdings" pitchFamily="2" charset="2"/>
                <a:buChar char="§"/>
                <a:defRPr/>
              </a:pPr>
              <a:r>
                <a:rPr lang="fr-BE" sz="1600" b="1" dirty="0">
                  <a:latin typeface="Arial Narrow" pitchFamily="34" charset="0"/>
                  <a:cs typeface="Candara"/>
                </a:rPr>
                <a:t>Le TFG ne peut pas être mesuré directement (cliniquement) et doit donc être estimé indirectement. </a:t>
              </a:r>
            </a:p>
            <a:p>
              <a:pPr marL="347663" lvl="1" indent="-347663">
                <a:buFont typeface="Wingdings" pitchFamily="2" charset="2"/>
                <a:buChar char="§"/>
                <a:defRPr/>
              </a:pPr>
              <a:r>
                <a:rPr lang="fr-BE" sz="1600" b="1" dirty="0">
                  <a:latin typeface="Arial Narrow" pitchFamily="34" charset="0"/>
                  <a:cs typeface="Candara"/>
                </a:rPr>
                <a:t>Le TFG est le volume de liquide filtré à travers la paroi capillaire glomérulaire dans la capsule de Bowman par unité de temps et il est l’indicateur le plus précis de la fonction glomérulaire.</a:t>
              </a:r>
            </a:p>
            <a:p>
              <a:pPr marL="347663" lvl="1" indent="-347663">
                <a:buFont typeface="Wingdings" pitchFamily="2" charset="2"/>
                <a:buChar char="§"/>
                <a:defRPr/>
              </a:pPr>
              <a:r>
                <a:rPr lang="fr-BE" sz="1600" b="1" dirty="0">
                  <a:latin typeface="Arial Narrow" pitchFamily="34" charset="0"/>
                  <a:cs typeface="Candara"/>
                </a:rPr>
                <a:t>Le “</a:t>
              </a:r>
              <a:r>
                <a:rPr lang="fr-BE" sz="1600" b="1" dirty="0" err="1">
                  <a:latin typeface="Arial Narrow" pitchFamily="34" charset="0"/>
                  <a:cs typeface="Candara"/>
                </a:rPr>
                <a:t>TFGe</a:t>
              </a:r>
              <a:r>
                <a:rPr lang="fr-BE" sz="1600" b="1" dirty="0">
                  <a:latin typeface="Arial Narrow" pitchFamily="34" charset="0"/>
                  <a:cs typeface="Candara"/>
                </a:rPr>
                <a:t>” est une valeur estimée à partir d’un taux de créatinine sérique mesuré en utilisant des formules qui tiennent compte de l’âge, du sexe et de l’origine ethnique.</a:t>
              </a:r>
              <a:endParaRPr lang="en-CA" sz="1600" b="1" kern="0" dirty="0">
                <a:solidFill>
                  <a:schemeClr val="bg2">
                    <a:lumMod val="25000"/>
                  </a:schemeClr>
                </a:solidFill>
                <a:latin typeface="Arial Narrow" pitchFamily="34" charset="0"/>
                <a:ea typeface="Lato" panose="020F0502020204030203" pitchFamily="34" charset="0"/>
                <a:cs typeface="Lato" panose="020F0502020204030203" pitchFamily="34" charset="0"/>
              </a:endParaRPr>
            </a:p>
          </p:txBody>
        </p:sp>
      </p:grpSp>
      <p:grpSp>
        <p:nvGrpSpPr>
          <p:cNvPr id="22" name="Group 21">
            <a:extLst>
              <a:ext uri="{FF2B5EF4-FFF2-40B4-BE49-F238E27FC236}">
                <a16:creationId xmlns:a16="http://schemas.microsoft.com/office/drawing/2014/main" id="{B2176D0D-B3DC-4B3C-90D0-DB2719456CDD}"/>
              </a:ext>
            </a:extLst>
          </p:cNvPr>
          <p:cNvGrpSpPr/>
          <p:nvPr/>
        </p:nvGrpSpPr>
        <p:grpSpPr>
          <a:xfrm>
            <a:off x="356962" y="3840008"/>
            <a:ext cx="8430076" cy="2116299"/>
            <a:chOff x="7237412" y="1450176"/>
            <a:chExt cx="4341972" cy="1188056"/>
          </a:xfrm>
          <a:effectLst>
            <a:outerShdw blurRad="50800" dist="38100" dir="2700000" algn="tl" rotWithShape="0">
              <a:prstClr val="black">
                <a:alpha val="40000"/>
              </a:prstClr>
            </a:outerShdw>
          </a:effectLst>
        </p:grpSpPr>
        <p:sp>
          <p:nvSpPr>
            <p:cNvPr id="23" name="Rectangle 22">
              <a:extLst>
                <a:ext uri="{FF2B5EF4-FFF2-40B4-BE49-F238E27FC236}">
                  <a16:creationId xmlns:a16="http://schemas.microsoft.com/office/drawing/2014/main" id="{5453C852-621D-4492-9725-A0D3B1AAC1FD}"/>
                </a:ext>
              </a:extLst>
            </p:cNvPr>
            <p:cNvSpPr/>
            <p:nvPr/>
          </p:nvSpPr>
          <p:spPr>
            <a:xfrm>
              <a:off x="7237412" y="1450176"/>
              <a:ext cx="4341972" cy="302864"/>
            </a:xfrm>
            <a:prstGeom prst="rect">
              <a:avLst/>
            </a:prstGeom>
            <a:solidFill>
              <a:srgbClr val="DCF4F8"/>
            </a:solidFill>
            <a:ln w="25400" cap="flat" cmpd="sng" algn="ctr">
              <a:noFill/>
              <a:prstDash val="solid"/>
            </a:ln>
            <a:effectLst/>
          </p:spPr>
          <p:txBody>
            <a:bodyPr lIns="182880" tIns="182880" rIns="182880" bIns="182880" rtlCol="0" anchor="ctr"/>
            <a:lstStyle/>
            <a:p>
              <a:pPr defTabSz="1218987">
                <a:defRPr/>
              </a:pPr>
              <a:r>
                <a:rPr lang="fr-CH" sz="2000" b="1" kern="0" dirty="0">
                  <a:solidFill>
                    <a:schemeClr val="tx1">
                      <a:lumMod val="85000"/>
                      <a:lumOff val="15000"/>
                    </a:schemeClr>
                  </a:solidFill>
                  <a:latin typeface="Arial Narrow" pitchFamily="34" charset="0"/>
                  <a:cs typeface="Aharoni" panose="02010803020104030203" pitchFamily="2" charset="-79"/>
                </a:rPr>
                <a:t>Quelles sont les formules pour estimer le TFG?</a:t>
              </a:r>
            </a:p>
          </p:txBody>
        </p:sp>
        <p:sp>
          <p:nvSpPr>
            <p:cNvPr id="24" name="Rectangle 23">
              <a:extLst>
                <a:ext uri="{FF2B5EF4-FFF2-40B4-BE49-F238E27FC236}">
                  <a16:creationId xmlns:a16="http://schemas.microsoft.com/office/drawing/2014/main" id="{F6563739-AC19-4813-8832-DC9CB81054C1}"/>
                </a:ext>
              </a:extLst>
            </p:cNvPr>
            <p:cNvSpPr/>
            <p:nvPr/>
          </p:nvSpPr>
          <p:spPr>
            <a:xfrm>
              <a:off x="7237412" y="1745899"/>
              <a:ext cx="4341972" cy="892333"/>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347663" lvl="1" indent="-347663">
                <a:buFont typeface="Wingdings" pitchFamily="2" charset="2"/>
                <a:buChar char="§"/>
                <a:defRPr/>
              </a:pPr>
              <a:r>
                <a:rPr lang="fr-BE" sz="1600" b="1" dirty="0">
                  <a:latin typeface="Arial Narrow" pitchFamily="34" charset="0"/>
                  <a:cs typeface="Candara"/>
                </a:rPr>
                <a:t>La formule de Cockcroft-Gault permet d’estimer la clairance de la créatinine (</a:t>
              </a:r>
              <a:r>
                <a:rPr lang="fr-BE" sz="1600" b="1" dirty="0" err="1">
                  <a:latin typeface="Arial Narrow" pitchFamily="34" charset="0"/>
                  <a:cs typeface="Candara"/>
                </a:rPr>
                <a:t>CrCl</a:t>
              </a:r>
              <a:r>
                <a:rPr lang="fr-BE" sz="1600" b="1" dirty="0">
                  <a:latin typeface="Arial Narrow" pitchFamily="34" charset="0"/>
                  <a:cs typeface="Candara"/>
                </a:rPr>
                <a:t>) – moins précise que les formules MDRD et CKD-EPI – MAIS utilisée dans toutes les ERC des AOD vs la warfarine</a:t>
              </a:r>
            </a:p>
            <a:p>
              <a:pPr marL="347663" lvl="1" indent="-347663">
                <a:buFont typeface="Wingdings" pitchFamily="2" charset="2"/>
                <a:buChar char="§"/>
                <a:defRPr/>
              </a:pPr>
              <a:r>
                <a:rPr lang="en-CA" sz="1600" b="1" kern="0" dirty="0">
                  <a:latin typeface="Arial Narrow" pitchFamily="34" charset="0"/>
                  <a:ea typeface="Lato" panose="020F0502020204030203" pitchFamily="34" charset="0"/>
                  <a:cs typeface="Lato" panose="020F0502020204030203" pitchFamily="34" charset="0"/>
                </a:rPr>
                <a:t>MDRD</a:t>
              </a:r>
              <a:r>
                <a:rPr lang="fr-BE" sz="1600" b="1" dirty="0">
                  <a:latin typeface="Arial Narrow" pitchFamily="34" charset="0"/>
                  <a:cs typeface="Candara"/>
                </a:rPr>
                <a:t> (Modification of </a:t>
              </a:r>
              <a:r>
                <a:rPr lang="fr-BE" sz="1600" b="1" dirty="0" err="1">
                  <a:latin typeface="Arial Narrow" pitchFamily="34" charset="0"/>
                  <a:cs typeface="Candara"/>
                </a:rPr>
                <a:t>Diet</a:t>
              </a:r>
              <a:r>
                <a:rPr lang="fr-BE" sz="1600" b="1" dirty="0">
                  <a:latin typeface="Arial Narrow" pitchFamily="34" charset="0"/>
                  <a:cs typeface="Candara"/>
                </a:rPr>
                <a:t> in </a:t>
              </a:r>
              <a:r>
                <a:rPr lang="fr-BE" sz="1600" b="1" dirty="0" err="1">
                  <a:latin typeface="Arial Narrow" pitchFamily="34" charset="0"/>
                  <a:cs typeface="Candara"/>
                </a:rPr>
                <a:t>Renal</a:t>
              </a:r>
              <a:r>
                <a:rPr lang="fr-BE" sz="1600" b="1" dirty="0">
                  <a:latin typeface="Arial Narrow" pitchFamily="34" charset="0"/>
                  <a:cs typeface="Candara"/>
                </a:rPr>
                <a:t> </a:t>
              </a:r>
              <a:r>
                <a:rPr lang="fr-BE" sz="1600" b="1" dirty="0" err="1">
                  <a:latin typeface="Arial Narrow" pitchFamily="34" charset="0"/>
                  <a:cs typeface="Candara"/>
                </a:rPr>
                <a:t>Disease</a:t>
              </a:r>
              <a:r>
                <a:rPr lang="fr-BE" sz="1600" b="1" dirty="0">
                  <a:latin typeface="Arial Narrow" pitchFamily="34" charset="0"/>
                  <a:cs typeface="Candara"/>
                </a:rPr>
                <a:t> </a:t>
              </a:r>
              <a:r>
                <a:rPr lang="fr-BE" sz="1600" b="1" dirty="0" err="1">
                  <a:latin typeface="Arial Narrow" pitchFamily="34" charset="0"/>
                  <a:cs typeface="Candara"/>
                </a:rPr>
                <a:t>Study</a:t>
              </a:r>
              <a:r>
                <a:rPr lang="fr-BE" sz="1600" b="1" dirty="0">
                  <a:latin typeface="Arial Narrow" pitchFamily="34" charset="0"/>
                  <a:cs typeface="Candara"/>
                </a:rPr>
                <a:t>) – utilisée jusqu’à récemment au Canada</a:t>
              </a:r>
            </a:p>
            <a:p>
              <a:pPr marL="347663" lvl="1" indent="-347663">
                <a:buFont typeface="Wingdings" pitchFamily="2" charset="2"/>
                <a:buChar char="§"/>
                <a:defRPr/>
              </a:pPr>
              <a:r>
                <a:rPr lang="en-CA" sz="1600" b="1" kern="0" dirty="0">
                  <a:latin typeface="Arial Narrow" pitchFamily="34" charset="0"/>
                  <a:ea typeface="Lato" panose="020F0502020204030203" pitchFamily="34" charset="0"/>
                  <a:cs typeface="Lato" panose="020F0502020204030203" pitchFamily="34" charset="0"/>
                </a:rPr>
                <a:t>CKD-EPI </a:t>
              </a:r>
              <a:r>
                <a:rPr lang="fr-BE" sz="1600" b="1" dirty="0">
                  <a:latin typeface="Arial Narrow" pitchFamily="34" charset="0"/>
                  <a:cs typeface="Candara"/>
                </a:rPr>
                <a:t>(</a:t>
              </a:r>
              <a:r>
                <a:rPr lang="fr-BE" sz="1600" b="1" dirty="0" err="1">
                  <a:latin typeface="Arial Narrow" pitchFamily="34" charset="0"/>
                  <a:cs typeface="Candara"/>
                </a:rPr>
                <a:t>Chronic</a:t>
              </a:r>
              <a:r>
                <a:rPr lang="fr-BE" sz="1600" b="1" dirty="0">
                  <a:latin typeface="Arial Narrow" pitchFamily="34" charset="0"/>
                  <a:cs typeface="Candara"/>
                </a:rPr>
                <a:t> </a:t>
              </a:r>
              <a:r>
                <a:rPr lang="fr-BE" sz="1600" b="1" dirty="0" err="1">
                  <a:latin typeface="Arial Narrow" pitchFamily="34" charset="0"/>
                  <a:cs typeface="Candara"/>
                </a:rPr>
                <a:t>Kidney</a:t>
              </a:r>
              <a:r>
                <a:rPr lang="fr-BE" sz="1600" b="1" dirty="0">
                  <a:latin typeface="Arial Narrow" pitchFamily="34" charset="0"/>
                  <a:cs typeface="Candara"/>
                </a:rPr>
                <a:t> </a:t>
              </a:r>
              <a:r>
                <a:rPr lang="fr-BE" sz="1600" b="1" dirty="0" err="1">
                  <a:latin typeface="Arial Narrow" pitchFamily="34" charset="0"/>
                  <a:cs typeface="Candara"/>
                </a:rPr>
                <a:t>Disease</a:t>
              </a:r>
              <a:r>
                <a:rPr lang="fr-BE" sz="1600" b="1" dirty="0">
                  <a:latin typeface="Arial Narrow" pitchFamily="34" charset="0"/>
                  <a:cs typeface="Candara"/>
                </a:rPr>
                <a:t> </a:t>
              </a:r>
              <a:r>
                <a:rPr lang="fr-BE" sz="1600" b="1" dirty="0" err="1">
                  <a:latin typeface="Arial Narrow" pitchFamily="34" charset="0"/>
                  <a:cs typeface="Candara"/>
                </a:rPr>
                <a:t>Epidemiology</a:t>
              </a:r>
              <a:r>
                <a:rPr lang="fr-BE" sz="1600" b="1" dirty="0">
                  <a:latin typeface="Arial Narrow" pitchFamily="34" charset="0"/>
                  <a:cs typeface="Candara"/>
                </a:rPr>
                <a:t> Collaboration) – remplace la formule MDRD au Canada</a:t>
              </a:r>
            </a:p>
          </p:txBody>
        </p:sp>
      </p:grpSp>
      <p:pic>
        <p:nvPicPr>
          <p:cNvPr id="18" name="4E92DA43-5712-40E9-AFDC-2C1062C78C6F" descr="7646DFF2-B812-4635-AA57-5171E34E5A45@chrc">
            <a:extLst>
              <a:ext uri="{FF2B5EF4-FFF2-40B4-BE49-F238E27FC236}">
                <a16:creationId xmlns:a16="http://schemas.microsoft.com/office/drawing/2014/main" id="{B40F517E-D534-4E7F-8CA3-33E15A09C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46845"/>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97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fr-CA" sz="3200" b="1" dirty="0">
                <a:solidFill>
                  <a:srgbClr val="183059"/>
                </a:solidFill>
                <a:latin typeface="Arial Narrow" panose="020B0606020202030204" pitchFamily="34" charset="0"/>
                <a:cs typeface="Aharoni" panose="02010803020104030203" pitchFamily="2" charset="-79"/>
              </a:rPr>
              <a:t>Calculs de la fonction rénale </a:t>
            </a:r>
          </a:p>
          <a:p>
            <a:pPr lvl="0">
              <a:defRPr/>
            </a:pPr>
            <a:r>
              <a:rPr lang="fr-CA" sz="3200" b="1" dirty="0">
                <a:solidFill>
                  <a:srgbClr val="183059"/>
                </a:solidFill>
                <a:latin typeface="Arial Narrow" panose="020B0606020202030204" pitchFamily="34" charset="0"/>
                <a:cs typeface="Aharoni" panose="02010803020104030203" pitchFamily="2" charset="-79"/>
              </a:rPr>
              <a:t>Note d’information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48016" y="6487221"/>
            <a:ext cx="4341263" cy="230832"/>
          </a:xfrm>
          <a:prstGeom prst="rect">
            <a:avLst/>
          </a:prstGeom>
          <a:noFill/>
          <a:ln w="9525">
            <a:noFill/>
            <a:miter lim="800000"/>
            <a:headEnd/>
            <a:tailEnd/>
          </a:ln>
        </p:spPr>
        <p:txBody>
          <a:bodyPr wrap="square">
            <a:spAutoFit/>
          </a:bodyPr>
          <a:lstStyle/>
          <a:p>
            <a:pPr lvl="0">
              <a:defRPr/>
            </a:pPr>
            <a:r>
              <a:rPr lang="da-DK" altLang="en-US" sz="900" dirty="0">
                <a:solidFill>
                  <a:prstClr val="white"/>
                </a:solidFill>
                <a:latin typeface="Arial Narrow" panose="020B0606020202030204" pitchFamily="34" charset="0"/>
                <a:cs typeface="Lato"/>
              </a:rPr>
              <a:t>*</a:t>
            </a:r>
            <a:r>
              <a:rPr lang="en-CA" altLang="en-US" sz="900" dirty="0">
                <a:solidFill>
                  <a:prstClr val="white"/>
                </a:solidFill>
                <a:latin typeface="Arial Narrow" panose="020B0606020202030204" pitchFamily="34" charset="0"/>
                <a:cs typeface="Lato"/>
              </a:rPr>
              <a:t>Clin J Am Soc </a:t>
            </a:r>
            <a:r>
              <a:rPr lang="en-CA" altLang="en-US" sz="900" dirty="0" err="1">
                <a:solidFill>
                  <a:prstClr val="white"/>
                </a:solidFill>
                <a:latin typeface="Arial Narrow" panose="020B0606020202030204" pitchFamily="34" charset="0"/>
                <a:cs typeface="Lato"/>
              </a:rPr>
              <a:t>Nephrol</a:t>
            </a:r>
            <a:r>
              <a:rPr lang="en-CA" altLang="en-US" sz="900" dirty="0">
                <a:solidFill>
                  <a:prstClr val="white"/>
                </a:solidFill>
                <a:latin typeface="Arial Narrow" panose="020B0606020202030204" pitchFamily="34" charset="0"/>
                <a:cs typeface="Lato"/>
              </a:rPr>
              <a:t> 2010;5:1003–1009.</a:t>
            </a:r>
          </a:p>
        </p:txBody>
      </p:sp>
      <p:grpSp>
        <p:nvGrpSpPr>
          <p:cNvPr id="21" name="Group 20">
            <a:extLst>
              <a:ext uri="{FF2B5EF4-FFF2-40B4-BE49-F238E27FC236}">
                <a16:creationId xmlns:a16="http://schemas.microsoft.com/office/drawing/2014/main" id="{55240875-E24C-4D65-874F-686CC780F182}"/>
              </a:ext>
            </a:extLst>
          </p:cNvPr>
          <p:cNvGrpSpPr/>
          <p:nvPr/>
        </p:nvGrpSpPr>
        <p:grpSpPr>
          <a:xfrm>
            <a:off x="374241" y="1273080"/>
            <a:ext cx="8430076" cy="2134654"/>
            <a:chOff x="7237412" y="1528683"/>
            <a:chExt cx="4341972" cy="1059759"/>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902E3317-3447-456A-B926-C0E0C9197580}"/>
                </a:ext>
              </a:extLst>
            </p:cNvPr>
            <p:cNvSpPr/>
            <p:nvPr/>
          </p:nvSpPr>
          <p:spPr>
            <a:xfrm>
              <a:off x="7237412" y="1528683"/>
              <a:ext cx="4341972" cy="302623"/>
            </a:xfrm>
            <a:prstGeom prst="rect">
              <a:avLst/>
            </a:prstGeom>
            <a:solidFill>
              <a:srgbClr val="DCF4F8"/>
            </a:solidFill>
            <a:ln w="25400" cap="flat" cmpd="sng" algn="ctr">
              <a:noFill/>
              <a:prstDash val="solid"/>
            </a:ln>
            <a:effectLst/>
          </p:spPr>
          <p:txBody>
            <a:bodyPr lIns="182880" tIns="182880" rIns="182880" bIns="182880" rtlCol="0" anchor="ctr"/>
            <a:lstStyle/>
            <a:p>
              <a:pPr defTabSz="1218987">
                <a:defRPr/>
              </a:pPr>
              <a:r>
                <a:rPr lang="fr-MC" sz="2200" b="1" kern="0" dirty="0">
                  <a:solidFill>
                    <a:schemeClr val="tx1">
                      <a:lumMod val="85000"/>
                      <a:lumOff val="15000"/>
                    </a:schemeClr>
                  </a:solidFill>
                  <a:latin typeface="Arial Narrow" pitchFamily="34" charset="0"/>
                  <a:cs typeface="Aharoni" panose="02010803020104030203" pitchFamily="2" charset="-79"/>
                </a:rPr>
                <a:t>Pourquoi rapporter le </a:t>
              </a:r>
              <a:r>
                <a:rPr lang="fr-MC" sz="2200" b="1" kern="0" dirty="0" err="1">
                  <a:solidFill>
                    <a:schemeClr val="tx1">
                      <a:lumMod val="85000"/>
                      <a:lumOff val="15000"/>
                    </a:schemeClr>
                  </a:solidFill>
                  <a:latin typeface="Arial Narrow" pitchFamily="34" charset="0"/>
                  <a:cs typeface="Aharoni" panose="02010803020104030203" pitchFamily="2" charset="-79"/>
                </a:rPr>
                <a:t>TFGe</a:t>
              </a:r>
              <a:r>
                <a:rPr lang="en-CA" sz="2200" b="1" kern="0" dirty="0">
                  <a:solidFill>
                    <a:schemeClr val="tx1">
                      <a:lumMod val="85000"/>
                      <a:lumOff val="15000"/>
                    </a:schemeClr>
                  </a:solidFill>
                  <a:latin typeface="Arial Narrow" pitchFamily="34" charset="0"/>
                  <a:cs typeface="Aharoni" panose="02010803020104030203" pitchFamily="2" charset="-79"/>
                </a:rPr>
                <a:t>?</a:t>
              </a:r>
            </a:p>
          </p:txBody>
        </p:sp>
        <p:sp>
          <p:nvSpPr>
            <p:cNvPr id="26" name="Rectangle 25">
              <a:extLst>
                <a:ext uri="{FF2B5EF4-FFF2-40B4-BE49-F238E27FC236}">
                  <a16:creationId xmlns:a16="http://schemas.microsoft.com/office/drawing/2014/main" id="{2B1D6371-87FD-4739-9B71-B16809756416}"/>
                </a:ext>
              </a:extLst>
            </p:cNvPr>
            <p:cNvSpPr/>
            <p:nvPr/>
          </p:nvSpPr>
          <p:spPr>
            <a:xfrm>
              <a:off x="7237412" y="1831665"/>
              <a:ext cx="4341972" cy="756777"/>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282575" lvl="1" indent="-282575">
                <a:buFont typeface="Wingdings" pitchFamily="2" charset="2"/>
                <a:buChar char="§"/>
                <a:defRPr/>
              </a:pPr>
              <a:r>
                <a:rPr lang="fr-CA" sz="1600" b="1" dirty="0">
                  <a:latin typeface="Arial Narrow" pitchFamily="34" charset="0"/>
                </a:rPr>
                <a:t>L’estimation du </a:t>
              </a:r>
              <a:r>
                <a:rPr lang="fr-CA" sz="1600" b="1" dirty="0" err="1">
                  <a:latin typeface="Arial Narrow" pitchFamily="34" charset="0"/>
                </a:rPr>
                <a:t>TFGe</a:t>
              </a:r>
              <a:r>
                <a:rPr lang="fr-CA" sz="1600" b="1" dirty="0">
                  <a:latin typeface="Arial Narrow" pitchFamily="34" charset="0"/>
                </a:rPr>
                <a:t> est la méthode la plus simple, la plus précise et la moins coûteuse pour évaluer la fonction rénale dont on dispose actuellement et elle est utilisée le plus fréquemment comme « point de départ » pour les Lignes directrices de pratique clinique relatives à la néphropathie chronique</a:t>
              </a:r>
            </a:p>
            <a:p>
              <a:pPr marL="282575" lvl="1" indent="-282575">
                <a:buFont typeface="Wingdings" pitchFamily="2" charset="2"/>
                <a:buChar char="§"/>
                <a:defRPr/>
              </a:pPr>
              <a:r>
                <a:rPr lang="fr-CA" sz="1600" b="1" kern="0" dirty="0">
                  <a:latin typeface="Arial Narrow" pitchFamily="34" charset="0"/>
                  <a:ea typeface="Lato" panose="020F0502020204030203" pitchFamily="34" charset="0"/>
                  <a:cs typeface="Lato" panose="020F0502020204030203" pitchFamily="34" charset="0"/>
                </a:rPr>
                <a:t>Aucun des marqueurs endogènes de filtration glomérulaire n’utilise le TFG, ce qui a un impact sur la précision ainsi que sur la prédiction du risque</a:t>
              </a:r>
            </a:p>
          </p:txBody>
        </p:sp>
      </p:grpSp>
      <p:grpSp>
        <p:nvGrpSpPr>
          <p:cNvPr id="30" name="Group 29">
            <a:extLst>
              <a:ext uri="{FF2B5EF4-FFF2-40B4-BE49-F238E27FC236}">
                <a16:creationId xmlns:a16="http://schemas.microsoft.com/office/drawing/2014/main" id="{C79564A2-C2A5-4BFB-B1B2-A8CF90E41390}"/>
              </a:ext>
            </a:extLst>
          </p:cNvPr>
          <p:cNvGrpSpPr/>
          <p:nvPr/>
        </p:nvGrpSpPr>
        <p:grpSpPr>
          <a:xfrm>
            <a:off x="356960" y="3526319"/>
            <a:ext cx="8430080" cy="2577001"/>
            <a:chOff x="7237410" y="1528683"/>
            <a:chExt cx="4341974" cy="1446683"/>
          </a:xfrm>
          <a:effectLst>
            <a:outerShdw blurRad="50800" dist="38100" dir="2700000" algn="tl" rotWithShape="0">
              <a:prstClr val="black">
                <a:alpha val="40000"/>
              </a:prstClr>
            </a:outerShdw>
          </a:effectLst>
        </p:grpSpPr>
        <p:sp>
          <p:nvSpPr>
            <p:cNvPr id="31" name="Rectangle 30">
              <a:extLst>
                <a:ext uri="{FF2B5EF4-FFF2-40B4-BE49-F238E27FC236}">
                  <a16:creationId xmlns:a16="http://schemas.microsoft.com/office/drawing/2014/main" id="{CE3F02DC-783D-444A-AE30-4201066BE60A}"/>
                </a:ext>
              </a:extLst>
            </p:cNvPr>
            <p:cNvSpPr/>
            <p:nvPr/>
          </p:nvSpPr>
          <p:spPr>
            <a:xfrm>
              <a:off x="7237412" y="1528683"/>
              <a:ext cx="4341972" cy="474331"/>
            </a:xfrm>
            <a:prstGeom prst="rect">
              <a:avLst/>
            </a:prstGeom>
            <a:solidFill>
              <a:srgbClr val="DCF4F8"/>
            </a:solidFill>
            <a:ln w="25400" cap="flat" cmpd="sng" algn="ctr">
              <a:noFill/>
              <a:prstDash val="solid"/>
            </a:ln>
            <a:effectLst/>
          </p:spPr>
          <p:txBody>
            <a:bodyPr lIns="182880" tIns="182880" rIns="182880" bIns="182880" rtlCol="0" anchor="ctr"/>
            <a:lstStyle/>
            <a:p>
              <a:pPr defTabSz="1218987">
                <a:defRPr/>
              </a:pPr>
              <a:r>
                <a:rPr lang="fr-MC" sz="2200" b="1" kern="0" dirty="0">
                  <a:solidFill>
                    <a:schemeClr val="tx1">
                      <a:lumMod val="85000"/>
                      <a:lumOff val="15000"/>
                    </a:schemeClr>
                  </a:solidFill>
                  <a:latin typeface="Arial Narrow" pitchFamily="34" charset="0"/>
                  <a:cs typeface="Aharoni" panose="02010803020104030203" pitchFamily="2" charset="-79"/>
                </a:rPr>
                <a:t>Pourquoi la formule CKD-EPI remplace-t-elle l’équation MDRD pour estimer le TFG au Canada?</a:t>
              </a:r>
            </a:p>
          </p:txBody>
        </p:sp>
        <p:sp>
          <p:nvSpPr>
            <p:cNvPr id="32" name="Rectangle 31">
              <a:extLst>
                <a:ext uri="{FF2B5EF4-FFF2-40B4-BE49-F238E27FC236}">
                  <a16:creationId xmlns:a16="http://schemas.microsoft.com/office/drawing/2014/main" id="{62C57EE9-C356-4235-9620-DC248AA19B59}"/>
                </a:ext>
              </a:extLst>
            </p:cNvPr>
            <p:cNvSpPr/>
            <p:nvPr/>
          </p:nvSpPr>
          <p:spPr>
            <a:xfrm>
              <a:off x="7237410" y="1999489"/>
              <a:ext cx="4341972" cy="975877"/>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282575" lvl="1" indent="-228600">
                <a:buFont typeface="Wingdings" pitchFamily="2" charset="2"/>
                <a:buChar char="§"/>
                <a:defRPr/>
              </a:pPr>
              <a:r>
                <a:rPr lang="fr-CA" altLang="en-US" sz="1600" b="1" dirty="0">
                  <a:latin typeface="Arial Narrow" pitchFamily="34" charset="0"/>
                </a:rPr>
                <a:t>La formule CKD-EPI est plus précise que l’équation MDRD issue de l’étude Modification of </a:t>
              </a:r>
              <a:r>
                <a:rPr lang="fr-CA" altLang="en-US" sz="1600" b="1" dirty="0" err="1">
                  <a:latin typeface="Arial Narrow" pitchFamily="34" charset="0"/>
                </a:rPr>
                <a:t>Diet</a:t>
              </a:r>
              <a:r>
                <a:rPr lang="fr-CA" altLang="en-US" sz="1600" b="1" dirty="0">
                  <a:latin typeface="Arial Narrow" pitchFamily="34" charset="0"/>
                </a:rPr>
                <a:t> in </a:t>
              </a:r>
              <a:r>
                <a:rPr lang="fr-CA" altLang="en-US" sz="1600" b="1" dirty="0" err="1">
                  <a:latin typeface="Arial Narrow" pitchFamily="34" charset="0"/>
                </a:rPr>
                <a:t>Renal</a:t>
              </a:r>
              <a:r>
                <a:rPr lang="fr-CA" altLang="en-US" sz="1600" b="1" dirty="0">
                  <a:latin typeface="Arial Narrow" pitchFamily="34" charset="0"/>
                </a:rPr>
                <a:t> </a:t>
              </a:r>
              <a:r>
                <a:rPr lang="fr-CA" altLang="en-US" sz="1600" b="1" dirty="0" err="1">
                  <a:latin typeface="Arial Narrow" pitchFamily="34" charset="0"/>
                </a:rPr>
                <a:t>Disease</a:t>
              </a:r>
              <a:endParaRPr lang="fr-CA" altLang="en-US" sz="1600" b="1" dirty="0">
                <a:latin typeface="Arial Narrow" pitchFamily="34" charset="0"/>
              </a:endParaRPr>
            </a:p>
            <a:p>
              <a:pPr marL="282575" lvl="1" indent="-228600">
                <a:buFont typeface="Wingdings" pitchFamily="2" charset="2"/>
                <a:buChar char="§"/>
                <a:defRPr/>
              </a:pPr>
              <a:r>
                <a:rPr lang="fr-CA" altLang="en-US" sz="1600" b="1" dirty="0">
                  <a:latin typeface="Arial Narrow" pitchFamily="34" charset="0"/>
                </a:rPr>
                <a:t>Elle entraîne moins de biais dans le cas d'un </a:t>
              </a:r>
              <a:r>
                <a:rPr lang="fr-CA" altLang="en-US" sz="1600" b="1" dirty="0" err="1">
                  <a:latin typeface="Arial Narrow" pitchFamily="34" charset="0"/>
                </a:rPr>
                <a:t>TFGe</a:t>
              </a:r>
              <a:r>
                <a:rPr lang="fr-CA" altLang="en-US" sz="1600" b="1" dirty="0">
                  <a:latin typeface="Arial Narrow" pitchFamily="34" charset="0"/>
                </a:rPr>
                <a:t> &gt; 60 </a:t>
              </a:r>
              <a:r>
                <a:rPr lang="fr-CA" altLang="en-US" sz="1600" b="1" dirty="0" err="1">
                  <a:latin typeface="Arial Narrow" pitchFamily="34" charset="0"/>
                </a:rPr>
                <a:t>mL</a:t>
              </a:r>
              <a:r>
                <a:rPr lang="fr-CA" altLang="en-US" sz="1600" b="1" dirty="0">
                  <a:latin typeface="Arial Narrow" pitchFamily="34" charset="0"/>
                </a:rPr>
                <a:t>/min/m</a:t>
              </a:r>
              <a:r>
                <a:rPr lang="fr-CA" altLang="en-US" sz="1600" b="1" baseline="30000" dirty="0">
                  <a:latin typeface="Arial Narrow" pitchFamily="34" charset="0"/>
                </a:rPr>
                <a:t>2</a:t>
              </a:r>
            </a:p>
            <a:p>
              <a:pPr marL="282575" lvl="1" indent="-228600">
                <a:buFont typeface="Wingdings" pitchFamily="2" charset="2"/>
                <a:buChar char="§"/>
                <a:defRPr/>
              </a:pPr>
              <a:r>
                <a:rPr lang="fr-CA" altLang="en-US" sz="1600" b="1" dirty="0">
                  <a:latin typeface="Arial Narrow" pitchFamily="34" charset="0"/>
                </a:rPr>
                <a:t>Elle a une performance similaire dans le cas d'un </a:t>
              </a:r>
              <a:r>
                <a:rPr lang="fr-CA" altLang="en-US" sz="1600" b="1" dirty="0" err="1">
                  <a:latin typeface="Arial Narrow" pitchFamily="34" charset="0"/>
                </a:rPr>
                <a:t>TFGe</a:t>
              </a:r>
              <a:r>
                <a:rPr lang="fr-CA" altLang="en-US" sz="1600" b="1" dirty="0">
                  <a:latin typeface="Arial Narrow" pitchFamily="34" charset="0"/>
                </a:rPr>
                <a:t> &lt; 60 </a:t>
              </a:r>
              <a:r>
                <a:rPr lang="fr-CA" altLang="en-US" sz="1600" b="1" dirty="0" err="1">
                  <a:latin typeface="Arial Narrow" pitchFamily="34" charset="0"/>
                </a:rPr>
                <a:t>mL</a:t>
              </a:r>
              <a:r>
                <a:rPr lang="fr-CA" altLang="en-US" sz="1600" b="1" dirty="0">
                  <a:latin typeface="Arial Narrow" pitchFamily="34" charset="0"/>
                </a:rPr>
                <a:t>/min/m</a:t>
              </a:r>
              <a:r>
                <a:rPr lang="fr-CA" altLang="en-US" sz="1600" b="1" baseline="30000" dirty="0">
                  <a:latin typeface="Arial Narrow" pitchFamily="34" charset="0"/>
                </a:rPr>
                <a:t>2</a:t>
              </a:r>
            </a:p>
            <a:p>
              <a:pPr marL="282575" lvl="1" indent="-228600">
                <a:buFont typeface="Wingdings" pitchFamily="2" charset="2"/>
                <a:buChar char="§"/>
                <a:defRPr/>
              </a:pPr>
              <a:r>
                <a:rPr lang="fr-CA" sz="1600" b="1" kern="0" dirty="0">
                  <a:latin typeface="Arial Narrow" pitchFamily="34" charset="0"/>
                  <a:ea typeface="Lato" panose="020F0502020204030203" pitchFamily="34" charset="0"/>
                  <a:cs typeface="Lato" panose="020F0502020204030203" pitchFamily="34" charset="0"/>
                </a:rPr>
                <a:t>Elle est approuvée par la Société canadienne de néphrologie (SCN)</a:t>
              </a:r>
            </a:p>
            <a:p>
              <a:pPr marL="282575" lvl="1" indent="-228600">
                <a:buFont typeface="Wingdings" pitchFamily="2" charset="2"/>
                <a:buChar char="§"/>
                <a:defRPr/>
              </a:pPr>
              <a:r>
                <a:rPr lang="fr-CA" sz="1600" b="1" kern="0" dirty="0">
                  <a:latin typeface="Arial Narrow" pitchFamily="34" charset="0"/>
                  <a:ea typeface="Lato" panose="020F0502020204030203" pitchFamily="34" charset="0"/>
                  <a:cs typeface="Lato" panose="020F0502020204030203" pitchFamily="34" charset="0"/>
                </a:rPr>
                <a:t>Elle remplace l’ancienne formule MDRD dans de nombreuses provinces </a:t>
              </a:r>
              <a:br>
                <a:rPr lang="fr-CA" sz="1600" b="1" kern="0" dirty="0">
                  <a:latin typeface="Arial Narrow" pitchFamily="34" charset="0"/>
                  <a:ea typeface="Lato" panose="020F0502020204030203" pitchFamily="34" charset="0"/>
                  <a:cs typeface="Lato" panose="020F0502020204030203" pitchFamily="34" charset="0"/>
                </a:rPr>
              </a:br>
              <a:r>
                <a:rPr lang="fr-CA" sz="1600" b="1" kern="0" dirty="0">
                  <a:latin typeface="Arial Narrow" pitchFamily="34" charset="0"/>
                  <a:ea typeface="Lato" panose="020F0502020204030203" pitchFamily="34" charset="0"/>
                  <a:cs typeface="Lato" panose="020F0502020204030203" pitchFamily="34" charset="0"/>
                </a:rPr>
                <a:t>(i.e. Ontario, C.-B., Alberta, Manitoba) </a:t>
              </a:r>
            </a:p>
          </p:txBody>
        </p:sp>
      </p:grpSp>
      <p:pic>
        <p:nvPicPr>
          <p:cNvPr id="14" name="4E92DA43-5712-40E9-AFDC-2C1062C78C6F" descr="7646DFF2-B812-4635-AA57-5171E34E5A45@chrc">
            <a:extLst>
              <a:ext uri="{FF2B5EF4-FFF2-40B4-BE49-F238E27FC236}">
                <a16:creationId xmlns:a16="http://schemas.microsoft.com/office/drawing/2014/main" id="{B42F606F-270B-4B38-A1A2-507945A46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7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t>Prévention des AVC en</a:t>
            </a:r>
            <a:r>
              <a:rPr lang="fr-CA" sz="3600" b="1" dirty="0">
                <a:solidFill>
                  <a:srgbClr val="183059"/>
                </a:solidFill>
                <a:latin typeface="Arial Narrow" panose="020B0606020202030204" pitchFamily="34" charset="0"/>
                <a:cs typeface="Aharoni" panose="02010803020104030203" pitchFamily="2" charset="-79"/>
              </a:rPr>
              <a:t> FA </a:t>
            </a: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rPr>
              <a:t>: </a:t>
            </a:r>
            <a:br>
              <a:rPr kumimoji="0" lang="fr-CA" sz="36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br>
            <a:r>
              <a:rPr lang="fr-CA" sz="2800" b="1" dirty="0">
                <a:solidFill>
                  <a:srgbClr val="0070C0"/>
                </a:solidFill>
                <a:latin typeface="Arial Narrow" panose="020B0606020202030204" pitchFamily="34" charset="0"/>
                <a:cs typeface="Aharoni" panose="02010803020104030203" pitchFamily="2" charset="-79"/>
              </a:rPr>
              <a:t>Pharmacologie et dosage cliniques des AOD</a:t>
            </a:r>
            <a:endParaRPr kumimoji="0" lang="fr-CA" sz="3200" b="1" i="0" u="none" strike="noStrike" kern="1200" cap="none" spc="0" normalizeH="0" baseline="0" noProof="0" dirty="0">
              <a:ln>
                <a:noFill/>
              </a:ln>
              <a:solidFill>
                <a:srgbClr val="0070C0"/>
              </a:solidFill>
              <a:effectLst/>
              <a:uLnTx/>
              <a:uFillTx/>
              <a:latin typeface="Arial Narrow" panose="020B0606020202030204" pitchFamily="34" charset="0"/>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ext uri="{D42A27DB-BD31-4B8C-83A1-F6EECF244321}">
                <p14:modId xmlns:p14="http://schemas.microsoft.com/office/powerpoint/2010/main" val="3703853773"/>
              </p:ext>
            </p:extLst>
          </p:nvPr>
        </p:nvGraphicFramePr>
        <p:xfrm>
          <a:off x="218563" y="1391524"/>
          <a:ext cx="8778240" cy="471814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eliquis</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Pradaxa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r>
                        <a:rPr lang="en-CA" sz="1800" b="1" cap="all" baseline="30000" dirty="0" err="1">
                          <a:solidFill>
                            <a:schemeClr val="bg1"/>
                          </a:solidFill>
                          <a:effectLst/>
                          <a:latin typeface="Arial Narrow" panose="020B0606020202030204" pitchFamily="34" charset="0"/>
                          <a:ea typeface="Lato" panose="020F0502020204030203" pitchFamily="34" charset="0"/>
                          <a:cs typeface="Lato" panose="020F0502020204030203" pitchFamily="34" charset="0"/>
                        </a:rPr>
                        <a:t>lixiana</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p>
                      <a:pPr algn="ctr">
                        <a:lnSpc>
                          <a:spcPct val="110000"/>
                        </a:lnSpc>
                        <a:spcBef>
                          <a:spcPts val="0"/>
                        </a:spcBef>
                        <a:spcAft>
                          <a:spcPts val="0"/>
                        </a:spcAft>
                      </a:pP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(Xarelto)</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Mécanisme d’action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p>
                      <a:pPr algn="ctr">
                        <a:spcBef>
                          <a:spcPts val="1200"/>
                        </a:spcBef>
                        <a:spcAft>
                          <a:spcPts val="0"/>
                        </a:spcAft>
                      </a:pPr>
                      <a:r>
                        <a:rPr lang="fr-MC" sz="1600" b="0" kern="1600" noProof="0" dirty="0">
                          <a:solidFill>
                            <a:srgbClr val="000000"/>
                          </a:solidFill>
                          <a:effectLst/>
                          <a:latin typeface="Arial Narrow" pitchFamily="34" charset="0"/>
                          <a:cs typeface="Calibri"/>
                        </a:rPr>
                        <a:t>Inhibiteur direct du facteur  </a:t>
                      </a:r>
                      <a:r>
                        <a:rPr lang="fr-MC" sz="1600" b="0" kern="1600" noProof="0" dirty="0" err="1">
                          <a:solidFill>
                            <a:srgbClr val="000000"/>
                          </a:solidFill>
                          <a:effectLst/>
                          <a:latin typeface="Arial Narrow" pitchFamily="34" charset="0"/>
                          <a:cs typeface="Calibri"/>
                        </a:rPr>
                        <a:t>Xa</a:t>
                      </a:r>
                      <a:endParaRPr lang="fr-MC" sz="1600" b="0" kern="1600" noProof="0" dirty="0">
                        <a:solidFill>
                          <a:srgbClr val="000000"/>
                        </a:solidFill>
                        <a:effectLst/>
                        <a:latin typeface="Arial Narrow" pitchFamily="34" charset="0"/>
                        <a:cs typeface="Calibri"/>
                      </a:endParaRP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ctr" defTabSz="914400" rtl="0" eaLnBrk="1" fontAlgn="auto" latinLnBrk="0" hangingPunct="1">
                        <a:lnSpc>
                          <a:spcPct val="100000"/>
                        </a:lnSpc>
                        <a:spcBef>
                          <a:spcPts val="1200"/>
                        </a:spcBef>
                        <a:spcAft>
                          <a:spcPts val="0"/>
                        </a:spcAft>
                        <a:buClrTx/>
                        <a:buSzTx/>
                        <a:buFontTx/>
                        <a:buNone/>
                        <a:tabLst/>
                        <a:defRPr/>
                      </a:pPr>
                      <a:r>
                        <a:rPr lang="fr-MC" sz="1600" b="0" kern="1600" noProof="0" dirty="0">
                          <a:solidFill>
                            <a:srgbClr val="000000"/>
                          </a:solidFill>
                          <a:effectLst/>
                          <a:latin typeface="Arial Narrow" pitchFamily="34" charset="0"/>
                          <a:cs typeface="Calibri"/>
                        </a:rPr>
                        <a:t>Inhibiteur direct de la thrombine</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fr-MC" sz="1600" b="0" kern="1600" noProof="0" dirty="0">
                          <a:solidFill>
                            <a:srgbClr val="000000"/>
                          </a:solidFill>
                          <a:effectLst/>
                          <a:latin typeface="Arial Narrow" pitchFamily="34" charset="0"/>
                          <a:cs typeface="Calibri"/>
                        </a:rPr>
                        <a:t>Inhibiteur</a:t>
                      </a:r>
                      <a:r>
                        <a:rPr lang="fr-MC" sz="1600" b="0" kern="1600" baseline="0" noProof="0" dirty="0">
                          <a:solidFill>
                            <a:srgbClr val="000000"/>
                          </a:solidFill>
                          <a:effectLst/>
                          <a:latin typeface="Arial Narrow" pitchFamily="34" charset="0"/>
                          <a:cs typeface="Calibri"/>
                        </a:rPr>
                        <a:t> direct du facteur </a:t>
                      </a:r>
                      <a:r>
                        <a:rPr lang="fr-MC" sz="1600" b="0" kern="1600" baseline="0" noProof="0" dirty="0" err="1">
                          <a:solidFill>
                            <a:srgbClr val="000000"/>
                          </a:solidFill>
                          <a:effectLst/>
                          <a:latin typeface="Arial Narrow" pitchFamily="34" charset="0"/>
                          <a:cs typeface="Calibri"/>
                        </a:rPr>
                        <a:t>Xa</a:t>
                      </a:r>
                      <a:endParaRPr lang="fr-MC" sz="1600" b="0" kern="1600" noProof="0" dirty="0">
                        <a:solidFill>
                          <a:srgbClr val="000000"/>
                        </a:solidFill>
                        <a:effectLst/>
                        <a:latin typeface="Arial Narrow" pitchFamily="34" charset="0"/>
                        <a:cs typeface="Calibri"/>
                      </a:endParaRP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600" b="0" kern="1600" dirty="0" err="1">
                          <a:solidFill>
                            <a:schemeClr val="tx1"/>
                          </a:solidFill>
                          <a:effectLst/>
                          <a:latin typeface="Arial Narrow" pitchFamily="34" charset="0"/>
                          <a:ea typeface="Lato" panose="020F0502020204030203" pitchFamily="34" charset="0"/>
                          <a:cs typeface="Lato" panose="020F0502020204030203" pitchFamily="34" charset="0"/>
                        </a:rPr>
                        <a:t>Inhibiteur</a:t>
                      </a:r>
                      <a:r>
                        <a:rPr lang="en-CA" sz="1600" b="0" kern="1600" dirty="0">
                          <a:solidFill>
                            <a:schemeClr val="tx1"/>
                          </a:solidFill>
                          <a:effectLst/>
                          <a:latin typeface="Arial Narrow" pitchFamily="34" charset="0"/>
                          <a:ea typeface="Lato" panose="020F0502020204030203" pitchFamily="34" charset="0"/>
                          <a:cs typeface="Lato" panose="020F0502020204030203" pitchFamily="34" charset="0"/>
                        </a:rPr>
                        <a:t> direct du </a:t>
                      </a:r>
                      <a:r>
                        <a:rPr lang="en-CA" sz="1600" b="0" kern="1600" dirty="0" err="1">
                          <a:solidFill>
                            <a:schemeClr val="tx1"/>
                          </a:solidFill>
                          <a:effectLst/>
                          <a:latin typeface="Arial Narrow" pitchFamily="34" charset="0"/>
                          <a:ea typeface="Lato" panose="020F0502020204030203" pitchFamily="34" charset="0"/>
                          <a:cs typeface="Lato" panose="020F0502020204030203" pitchFamily="34" charset="0"/>
                        </a:rPr>
                        <a:t>facteur</a:t>
                      </a:r>
                      <a:r>
                        <a:rPr lang="en-CA" sz="1600" b="0" kern="1600" dirty="0">
                          <a:solidFill>
                            <a:schemeClr val="tx1"/>
                          </a:solidFill>
                          <a:effectLst/>
                          <a:latin typeface="Arial Narrow" pitchFamily="34" charset="0"/>
                          <a:ea typeface="Lato" panose="020F0502020204030203" pitchFamily="34" charset="0"/>
                          <a:cs typeface="Lato" panose="020F0502020204030203" pitchFamily="34" charset="0"/>
                        </a:rPr>
                        <a:t> </a:t>
                      </a:r>
                      <a:r>
                        <a:rPr lang="en-CA" sz="1600" b="0" kern="1600" dirty="0" err="1">
                          <a:solidFill>
                            <a:schemeClr val="tx1"/>
                          </a:solidFill>
                          <a:effectLst/>
                          <a:latin typeface="Arial Narrow" pitchFamily="34" charset="0"/>
                          <a:ea typeface="Lato" panose="020F0502020204030203" pitchFamily="34" charset="0"/>
                          <a:cs typeface="Lato" panose="020F0502020204030203" pitchFamily="34" charset="0"/>
                        </a:rPr>
                        <a:t>Xa</a:t>
                      </a:r>
                      <a:endParaRPr lang="en-CA" sz="1600" b="0" kern="160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Biodisponibilité orale</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Pro-médicament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kern="1600" dirty="0" err="1">
                          <a:solidFill>
                            <a:schemeClr val="tx1"/>
                          </a:solidFill>
                          <a:effectLst/>
                          <a:latin typeface="Arial Narrow" pitchFamily="34" charset="0"/>
                          <a:ea typeface="Lato" panose="020F0502020204030203" pitchFamily="34" charset="0"/>
                          <a:cs typeface="Lato" panose="020F0502020204030203" pitchFamily="34" charset="0"/>
                        </a:rPr>
                        <a:t>Oui</a:t>
                      </a:r>
                      <a:endParaRPr lang="en-CA" sz="1800" b="0" kern="160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Effet des aliments</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Non</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err="1">
                          <a:solidFill>
                            <a:schemeClr val="tx1"/>
                          </a:solidFill>
                          <a:effectLst/>
                          <a:latin typeface="Arial Narrow" pitchFamily="34" charset="0"/>
                          <a:ea typeface="Lato" panose="020F0502020204030203" pitchFamily="34" charset="0"/>
                          <a:cs typeface="Lato" panose="020F0502020204030203" pitchFamily="34" charset="0"/>
                        </a:rPr>
                        <a:t>Oui</a:t>
                      </a:r>
                      <a:r>
                        <a:rPr lang="en-CA" sz="1800" b="0" baseline="0" dirty="0">
                          <a:solidFill>
                            <a:schemeClr val="tx1"/>
                          </a:solidFill>
                          <a:effectLst/>
                          <a:latin typeface="Arial Narrow"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itchFamily="34" charset="0"/>
                          <a:ea typeface="Lato" panose="020F0502020204030203" pitchFamily="34" charset="0"/>
                          <a:cs typeface="Lato" panose="020F0502020204030203" pitchFamily="34" charset="0"/>
                        </a:rPr>
                        <a:t>(</a:t>
                      </a:r>
                      <a:r>
                        <a:rPr lang="fr-BE" sz="1050" b="0" baseline="0" noProof="0" dirty="0">
                          <a:solidFill>
                            <a:schemeClr val="tx1"/>
                          </a:solidFill>
                          <a:effectLst/>
                          <a:latin typeface="Arial Narrow" pitchFamily="34" charset="0"/>
                          <a:ea typeface="Lato" panose="020F0502020204030203" pitchFamily="34" charset="0"/>
                          <a:cs typeface="Lato" panose="020F0502020204030203" pitchFamily="34" charset="0"/>
                        </a:rPr>
                        <a:t>doit être pris avec des aliments)</a:t>
                      </a:r>
                      <a:endParaRPr lang="fr-BE" sz="1800" b="0" noProof="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Clairance rénale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p>
                      <a:pPr algn="ctr">
                        <a:spcBef>
                          <a:spcPts val="1200"/>
                        </a:spcBef>
                        <a:spcAft>
                          <a:spcPts val="0"/>
                        </a:spcAft>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36%</a:t>
                      </a:r>
                      <a:r>
                        <a:rPr lang="en-CA" sz="1800" b="0" dirty="0">
                          <a:solidFill>
                            <a:schemeClr val="tx1"/>
                          </a:solidFill>
                          <a:effectLst/>
                          <a:latin typeface="Arial Narrow" pitchFamily="34" charset="0"/>
                          <a:ea typeface="Lato" panose="020F0502020204030203" pitchFamily="34" charset="0"/>
                          <a:cs typeface="Lato" panose="020F0502020204030203" pitchFamily="34" charset="0"/>
                        </a:rPr>
                        <a:t> *</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p>
                      <a:pPr algn="l">
                        <a:spcBef>
                          <a:spcPts val="600"/>
                        </a:spcBef>
                        <a:spcAft>
                          <a:spcPts val="600"/>
                        </a:spcAft>
                      </a:pPr>
                      <a:r>
                        <a:rPr lang="fr-MC" sz="1800" b="1" kern="1600" noProof="0" dirty="0">
                          <a:solidFill>
                            <a:schemeClr val="tx1"/>
                          </a:solidFill>
                          <a:effectLst/>
                          <a:latin typeface="Arial Narrow" pitchFamily="34" charset="0"/>
                          <a:cs typeface="Calibri"/>
                        </a:rPr>
                        <a:t>Demi-vie moyenne (t</a:t>
                      </a:r>
                      <a:r>
                        <a:rPr lang="fr-MC" sz="1800" b="1" kern="1600" baseline="-25000" noProof="0" dirty="0">
                          <a:solidFill>
                            <a:schemeClr val="tx1"/>
                          </a:solidFill>
                          <a:effectLst/>
                          <a:latin typeface="Arial Narrow" pitchFamily="34" charset="0"/>
                          <a:cs typeface="Calibri"/>
                        </a:rPr>
                        <a:t>1/2</a:t>
                      </a:r>
                      <a:r>
                        <a:rPr lang="fr-MC" sz="1800" b="1" kern="1600" noProof="0" dirty="0">
                          <a:solidFill>
                            <a:schemeClr val="tx1"/>
                          </a:solidFill>
                          <a:effectLst/>
                          <a:latin typeface="Arial Narrow" pitchFamily="34" charset="0"/>
                          <a:cs typeface="Calibri"/>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baseline="0" dirty="0">
                          <a:solidFill>
                            <a:schemeClr val="tx1"/>
                          </a:solidFill>
                          <a:effectLst/>
                          <a:latin typeface="Arial Narrow"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p>
                      <a:pPr algn="l">
                        <a:spcBef>
                          <a:spcPts val="600"/>
                        </a:spcBef>
                        <a:spcAft>
                          <a:spcPts val="600"/>
                        </a:spcAft>
                      </a:pPr>
                      <a:r>
                        <a:rPr lang="en-CA" sz="1800" b="1" kern="1600" dirty="0" err="1">
                          <a:solidFill>
                            <a:schemeClr val="tx1"/>
                          </a:solidFill>
                          <a:effectLst/>
                          <a:latin typeface="Arial Narrow"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0,5-2 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p>
                      <a:pPr algn="l">
                        <a:spcBef>
                          <a:spcPts val="600"/>
                        </a:spcBef>
                        <a:spcAft>
                          <a:spcPts val="600"/>
                        </a:spcAft>
                      </a:pPr>
                      <a:r>
                        <a:rPr lang="fr-MC" sz="1800" b="1" kern="1600" baseline="0" noProof="0" dirty="0">
                          <a:solidFill>
                            <a:schemeClr val="tx1"/>
                          </a:solidFill>
                          <a:effectLst/>
                          <a:latin typeface="Arial Narrow" pitchFamily="34" charset="0"/>
                          <a:cs typeface="Calibri"/>
                        </a:rPr>
                        <a:t>Dose quotidienne recommandée</a:t>
                      </a:r>
                      <a:endParaRPr lang="fr-MC" sz="1800" b="1" kern="1600" baseline="-25000" noProof="0" dirty="0">
                        <a:solidFill>
                          <a:schemeClr val="tx1"/>
                        </a:solidFill>
                        <a:effectLst/>
                        <a:latin typeface="Arial Narrow" pitchFamily="34" charset="0"/>
                        <a:cs typeface="Calibri"/>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60 mg DIE</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algn="ctr">
                        <a:spcAft>
                          <a:spcPts val="0"/>
                        </a:spcAft>
                      </a:pPr>
                      <a:r>
                        <a:rPr lang="en-CA" sz="1800" b="0" dirty="0">
                          <a:solidFill>
                            <a:schemeClr val="tx1"/>
                          </a:solidFill>
                          <a:effectLst/>
                          <a:latin typeface="Arial Narrow"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itchFamily="34" charset="0"/>
                          <a:ea typeface="Lato" panose="020F0502020204030203" pitchFamily="34" charset="0"/>
                          <a:cs typeface="Lato" panose="020F0502020204030203" pitchFamily="34" charset="0"/>
                        </a:rPr>
                        <a:t>mg DIE</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923330"/>
          </a:xfrm>
          <a:prstGeom prst="rect">
            <a:avLst/>
          </a:prstGeom>
          <a:noFill/>
          <a:ln w="9525">
            <a:noFill/>
            <a:miter lim="800000"/>
            <a:headEnd/>
            <a:tailEnd/>
          </a:ln>
        </p:spPr>
        <p:txBody>
          <a:bodyPr wrap="square">
            <a:spAutoFit/>
          </a:bodyPr>
          <a:lstStyle/>
          <a:p>
            <a:pPr lvl="0">
              <a:defRPr/>
            </a:pPr>
            <a:r>
              <a:rPr lang="fr-FR" sz="900" kern="0" dirty="0">
                <a:solidFill>
                  <a:schemeClr val="bg1"/>
                </a:solidFill>
                <a:latin typeface="Agency FB" pitchFamily="34" charset="0"/>
                <a:ea typeface="Lato" panose="020F0502020204030203" pitchFamily="34" charset="0"/>
                <a:cs typeface="Lato" panose="020F0502020204030203" pitchFamily="34" charset="0"/>
              </a:rPr>
              <a:t>Pfizer Canada Inc./BMS Canada.  Monographie d’</a:t>
            </a:r>
            <a:r>
              <a:rPr lang="fr-FR" sz="900" kern="0" dirty="0" err="1">
                <a:solidFill>
                  <a:schemeClr val="bg1"/>
                </a:solidFill>
                <a:latin typeface="Agency FB" pitchFamily="34" charset="0"/>
                <a:ea typeface="Lato" panose="020F0502020204030203" pitchFamily="34" charset="0"/>
                <a:cs typeface="Lato" panose="020F0502020204030203" pitchFamily="34" charset="0"/>
              </a:rPr>
              <a:t>Eliquis</a:t>
            </a:r>
            <a:r>
              <a:rPr lang="fr-FR" sz="900" kern="0" dirty="0">
                <a:solidFill>
                  <a:schemeClr val="bg1"/>
                </a:solidFill>
                <a:latin typeface="Agency FB" pitchFamily="34" charset="0"/>
                <a:ea typeface="Lato" panose="020F0502020204030203" pitchFamily="34" charset="0"/>
                <a:cs typeface="Lato" panose="020F0502020204030203" pitchFamily="34" charset="0"/>
              </a:rPr>
              <a:t> (apixaban), 16 juin 2016.</a:t>
            </a:r>
          </a:p>
          <a:p>
            <a:pPr lvl="0">
              <a:defRPr/>
            </a:pPr>
            <a:r>
              <a:rPr lang="fr-FR" sz="900" kern="0" dirty="0" err="1">
                <a:solidFill>
                  <a:schemeClr val="bg1"/>
                </a:solidFill>
                <a:latin typeface="Agency FB" pitchFamily="34" charset="0"/>
                <a:ea typeface="Lato" panose="020F0502020204030203" pitchFamily="34" charset="0"/>
                <a:cs typeface="Lato" panose="020F0502020204030203" pitchFamily="34" charset="0"/>
              </a:rPr>
              <a:t>Boehringer</a:t>
            </a:r>
            <a:r>
              <a:rPr lang="fr-FR" sz="900" kern="0" dirty="0">
                <a:solidFill>
                  <a:schemeClr val="bg1"/>
                </a:solidFill>
                <a:latin typeface="Agency FB" pitchFamily="34" charset="0"/>
                <a:ea typeface="Lato" panose="020F0502020204030203" pitchFamily="34" charset="0"/>
                <a:cs typeface="Lato" panose="020F0502020204030203" pitchFamily="34" charset="0"/>
              </a:rPr>
              <a:t> </a:t>
            </a:r>
            <a:r>
              <a:rPr lang="fr-FR" sz="900" kern="0" dirty="0" err="1">
                <a:solidFill>
                  <a:schemeClr val="bg1"/>
                </a:solidFill>
                <a:latin typeface="Agency FB" pitchFamily="34" charset="0"/>
                <a:ea typeface="Lato" panose="020F0502020204030203" pitchFamily="34" charset="0"/>
                <a:cs typeface="Lato" panose="020F0502020204030203" pitchFamily="34" charset="0"/>
              </a:rPr>
              <a:t>Ingelheim</a:t>
            </a:r>
            <a:r>
              <a:rPr lang="fr-FR" sz="900" kern="0" dirty="0">
                <a:solidFill>
                  <a:schemeClr val="bg1"/>
                </a:solidFill>
                <a:latin typeface="Agency FB" pitchFamily="34" charset="0"/>
                <a:ea typeface="Lato" panose="020F0502020204030203" pitchFamily="34" charset="0"/>
                <a:cs typeface="Lato" panose="020F0502020204030203" pitchFamily="34" charset="0"/>
              </a:rPr>
              <a:t> Canada Ltd. Monographie de </a:t>
            </a:r>
            <a:r>
              <a:rPr lang="fr-FR" sz="900" kern="0" dirty="0" err="1">
                <a:solidFill>
                  <a:schemeClr val="bg1"/>
                </a:solidFill>
                <a:latin typeface="Agency FB" pitchFamily="34" charset="0"/>
                <a:ea typeface="Lato" panose="020F0502020204030203" pitchFamily="34" charset="0"/>
                <a:cs typeface="Lato" panose="020F0502020204030203" pitchFamily="34" charset="0"/>
              </a:rPr>
              <a:t>Pradaxa</a:t>
            </a:r>
            <a:r>
              <a:rPr lang="fr-FR" sz="900" kern="0" dirty="0">
                <a:solidFill>
                  <a:schemeClr val="bg1"/>
                </a:solidFill>
                <a:latin typeface="Agency FB" pitchFamily="34" charset="0"/>
                <a:ea typeface="Lato" panose="020F0502020204030203" pitchFamily="34" charset="0"/>
                <a:cs typeface="Lato" panose="020F0502020204030203" pitchFamily="34" charset="0"/>
              </a:rPr>
              <a:t> (</a:t>
            </a:r>
            <a:r>
              <a:rPr lang="fr-FR" sz="900" kern="0" dirty="0" err="1">
                <a:solidFill>
                  <a:schemeClr val="bg1"/>
                </a:solidFill>
                <a:latin typeface="Agency FB" pitchFamily="34" charset="0"/>
                <a:ea typeface="Lato" panose="020F0502020204030203" pitchFamily="34" charset="0"/>
                <a:cs typeface="Lato" panose="020F0502020204030203" pitchFamily="34" charset="0"/>
              </a:rPr>
              <a:t>dagbatran</a:t>
            </a:r>
            <a:r>
              <a:rPr lang="fr-FR" sz="900" kern="0" dirty="0">
                <a:solidFill>
                  <a:schemeClr val="bg1"/>
                </a:solidFill>
                <a:latin typeface="Agency FB" pitchFamily="34" charset="0"/>
                <a:ea typeface="Lato" panose="020F0502020204030203" pitchFamily="34" charset="0"/>
                <a:cs typeface="Lato" panose="020F0502020204030203" pitchFamily="34" charset="0"/>
              </a:rPr>
              <a:t>) . 11 août 2016.</a:t>
            </a:r>
          </a:p>
          <a:p>
            <a:pPr lvl="0">
              <a:defRPr/>
            </a:pPr>
            <a:r>
              <a:rPr lang="fr-FR" sz="900" kern="0" dirty="0">
                <a:solidFill>
                  <a:schemeClr val="bg1"/>
                </a:solidFill>
                <a:latin typeface="Agency FB" pitchFamily="34" charset="0"/>
                <a:ea typeface="Lato" panose="020F0502020204030203" pitchFamily="34" charset="0"/>
                <a:cs typeface="Lato" panose="020F0502020204030203" pitchFamily="34" charset="0"/>
              </a:rPr>
              <a:t>Bayer Inc. Monographie de </a:t>
            </a:r>
            <a:r>
              <a:rPr lang="fr-FR" sz="900" kern="0" dirty="0" err="1">
                <a:solidFill>
                  <a:schemeClr val="bg1"/>
                </a:solidFill>
                <a:latin typeface="Agency FB" pitchFamily="34" charset="0"/>
                <a:ea typeface="Lato" panose="020F0502020204030203" pitchFamily="34" charset="0"/>
                <a:cs typeface="Lato" panose="020F0502020204030203" pitchFamily="34" charset="0"/>
              </a:rPr>
              <a:t>Xarelto</a:t>
            </a:r>
            <a:r>
              <a:rPr lang="fr-FR" sz="900" kern="0" dirty="0">
                <a:solidFill>
                  <a:schemeClr val="bg1"/>
                </a:solidFill>
                <a:latin typeface="Agency FB" pitchFamily="34" charset="0"/>
                <a:ea typeface="Lato" panose="020F0502020204030203" pitchFamily="34" charset="0"/>
                <a:cs typeface="Lato" panose="020F0502020204030203" pitchFamily="34" charset="0"/>
              </a:rPr>
              <a:t> (rivaroxaban). 20 juillet 2015.</a:t>
            </a:r>
          </a:p>
          <a:p>
            <a:pPr lvl="0">
              <a:defRPr/>
            </a:pPr>
            <a:r>
              <a:rPr lang="fr-FR" sz="900" kern="0" dirty="0" err="1">
                <a:solidFill>
                  <a:schemeClr val="bg1"/>
                </a:solidFill>
                <a:latin typeface="Agency FB" pitchFamily="34" charset="0"/>
                <a:ea typeface="Lato" panose="020F0502020204030203" pitchFamily="34" charset="0"/>
                <a:cs typeface="Lato" panose="020F0502020204030203" pitchFamily="34" charset="0"/>
              </a:rPr>
              <a:t>Daiichi</a:t>
            </a:r>
            <a:r>
              <a:rPr lang="fr-FR" sz="900" kern="0" dirty="0">
                <a:solidFill>
                  <a:schemeClr val="bg1"/>
                </a:solidFill>
                <a:latin typeface="Agency FB" pitchFamily="34" charset="0"/>
                <a:ea typeface="Lato" panose="020F0502020204030203" pitchFamily="34" charset="0"/>
                <a:cs typeface="Lato" panose="020F0502020204030203" pitchFamily="34" charset="0"/>
              </a:rPr>
              <a:t> </a:t>
            </a:r>
            <a:r>
              <a:rPr lang="fr-FR" sz="900" kern="0" dirty="0" err="1">
                <a:solidFill>
                  <a:schemeClr val="bg1"/>
                </a:solidFill>
                <a:latin typeface="Agency FB" pitchFamily="34" charset="0"/>
                <a:ea typeface="Lato" panose="020F0502020204030203" pitchFamily="34" charset="0"/>
                <a:cs typeface="Lato" panose="020F0502020204030203" pitchFamily="34" charset="0"/>
              </a:rPr>
              <a:t>Sankyp</a:t>
            </a:r>
            <a:r>
              <a:rPr lang="fr-FR" sz="900" kern="0" dirty="0">
                <a:solidFill>
                  <a:schemeClr val="bg1"/>
                </a:solidFill>
                <a:latin typeface="Agency FB" pitchFamily="34" charset="0"/>
                <a:ea typeface="Lato" panose="020F0502020204030203" pitchFamily="34" charset="0"/>
                <a:cs typeface="Lato" panose="020F0502020204030203" pitchFamily="34" charset="0"/>
              </a:rPr>
              <a:t> Inc. Monographie de </a:t>
            </a:r>
            <a:r>
              <a:rPr lang="fr-FR" sz="900" kern="0" dirty="0" err="1">
                <a:solidFill>
                  <a:schemeClr val="bg1"/>
                </a:solidFill>
                <a:latin typeface="Agency FB" pitchFamily="34" charset="0"/>
                <a:ea typeface="Lato" panose="020F0502020204030203" pitchFamily="34" charset="0"/>
                <a:cs typeface="Lato" panose="020F0502020204030203" pitchFamily="34" charset="0"/>
              </a:rPr>
              <a:t>Lixiana</a:t>
            </a:r>
            <a:r>
              <a:rPr lang="fr-FR" sz="900" kern="0" dirty="0">
                <a:solidFill>
                  <a:schemeClr val="bg1"/>
                </a:solidFill>
                <a:latin typeface="Agency FB" pitchFamily="34" charset="0"/>
                <a:ea typeface="Lato" panose="020F0502020204030203" pitchFamily="34" charset="0"/>
                <a:cs typeface="Lato" panose="020F0502020204030203" pitchFamily="34" charset="0"/>
              </a:rPr>
              <a:t> (</a:t>
            </a:r>
            <a:r>
              <a:rPr lang="fr-FR" sz="900" kern="0" dirty="0" err="1">
                <a:solidFill>
                  <a:schemeClr val="bg1"/>
                </a:solidFill>
                <a:latin typeface="Agency FB" pitchFamily="34" charset="0"/>
                <a:ea typeface="Lato" panose="020F0502020204030203" pitchFamily="34" charset="0"/>
                <a:cs typeface="Lato" panose="020F0502020204030203" pitchFamily="34" charset="0"/>
              </a:rPr>
              <a:t>edoxaban</a:t>
            </a:r>
            <a:r>
              <a:rPr lang="fr-FR" sz="900" kern="0" dirty="0">
                <a:solidFill>
                  <a:schemeClr val="bg1"/>
                </a:solidFill>
                <a:latin typeface="Agency FB" pitchFamily="34" charset="0"/>
                <a:ea typeface="Lato" panose="020F0502020204030203" pitchFamily="34" charset="0"/>
                <a:cs typeface="Lato" panose="020F0502020204030203" pitchFamily="34" charset="0"/>
              </a:rPr>
              <a:t>). 2 novembre 2016.</a:t>
            </a:r>
          </a:p>
          <a:p>
            <a:pPr lvl="0">
              <a:defRPr/>
            </a:pPr>
            <a:endParaRPr lang="fr-FR" altLang="en-US" sz="900" dirty="0">
              <a:solidFill>
                <a:prstClr val="white"/>
              </a:solidFill>
              <a:latin typeface="Agency FB" pitchFamily="34" charset="0"/>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algn="r" defTabSz="914400">
              <a:defRPr/>
            </a:pPr>
            <a:r>
              <a:rPr lang="fr-FR" sz="1000" b="1" dirty="0">
                <a:solidFill>
                  <a:schemeClr val="bg1"/>
                </a:solidFill>
                <a:latin typeface="Agency FB" pitchFamily="34" charset="0"/>
              </a:rPr>
              <a:t>* La clairance rénale du rivaroxaban est de 66 % et celle de son métabolite actif est</a:t>
            </a:r>
            <a:r>
              <a:rPr lang="en-CA" sz="1000" b="1" dirty="0">
                <a:solidFill>
                  <a:schemeClr val="bg1"/>
                </a:solidFill>
                <a:latin typeface="Agency FB" pitchFamily="34" charset="0"/>
              </a:rPr>
              <a:t> </a:t>
            </a:r>
            <a:r>
              <a:rPr lang="fr-FR" sz="1000" b="1" dirty="0">
                <a:solidFill>
                  <a:schemeClr val="bg1"/>
                </a:solidFill>
                <a:latin typeface="Agency FB" pitchFamily="34" charset="0"/>
              </a:rPr>
              <a:t>de 36 %</a:t>
            </a:r>
            <a:endParaRPr lang="en-CA" sz="1000" b="1" dirty="0">
              <a:solidFill>
                <a:schemeClr val="bg1"/>
              </a:solidFill>
              <a:latin typeface="Agency FB"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1820D8F0-8843-41BC-BAE9-1338D05C5BF2}"/>
              </a:ext>
            </a:extLst>
          </p:cNvPr>
          <p:cNvSpPr/>
          <p:nvPr/>
        </p:nvSpPr>
        <p:spPr>
          <a:xfrm>
            <a:off x="207930" y="4184884"/>
            <a:ext cx="8778240" cy="385348"/>
          </a:xfrm>
          <a:prstGeom prst="rect">
            <a:avLst/>
          </a:prstGeom>
          <a:noFill/>
          <a:ln w="38100">
            <a:solidFill>
              <a:srgbClr val="356AC1"/>
            </a:solidFill>
          </a:ln>
          <a:effectLst>
            <a:glow rad="635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4E92DA43-5712-40E9-AFDC-2C1062C78C6F" descr="7646DFF2-B812-4635-AA57-5171E34E5A45@chrc">
            <a:extLst>
              <a:ext uri="{FF2B5EF4-FFF2-40B4-BE49-F238E27FC236}">
                <a16:creationId xmlns:a16="http://schemas.microsoft.com/office/drawing/2014/main" id="{91B15EC4-7069-44E9-A682-034F152AF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3235" y="232763"/>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569660"/>
          </a:xfrm>
          <a:prstGeom prst="rect">
            <a:avLst/>
          </a:prstGeom>
          <a:noFill/>
        </p:spPr>
        <p:txBody>
          <a:bodyPr wrap="square">
            <a:spAutoFit/>
          </a:bodyPr>
          <a:lstStyle/>
          <a:p>
            <a:pPr>
              <a:defRPr/>
            </a:pPr>
            <a:r>
              <a:rPr lang="fr-CA" sz="3200" b="1" dirty="0">
                <a:solidFill>
                  <a:srgbClr val="1B1A5A"/>
                </a:solidFill>
                <a:latin typeface="Arial Narrow" pitchFamily="34" charset="0"/>
                <a:cs typeface="Aharoni" panose="02010803020104030203" pitchFamily="2" charset="-79"/>
              </a:rPr>
              <a:t>Exposition totale au médicament (SSC) avec une diminution de la fonction rénale </a:t>
            </a:r>
            <a:endParaRPr lang="fr-CA" sz="3200" b="1" dirty="0">
              <a:solidFill>
                <a:srgbClr val="D36737"/>
              </a:solidFill>
              <a:latin typeface="Arial Narrow" pitchFamily="34" charset="0"/>
              <a:cs typeface="Aharoni" panose="02010803020104030203" pitchFamily="2" charset="-79"/>
            </a:endParaRPr>
          </a:p>
          <a:p>
            <a:pPr lvl="0">
              <a:defRPr/>
            </a:pPr>
            <a:endParaRPr lang="fr-CA" sz="3200" b="1" dirty="0">
              <a:solidFill>
                <a:srgbClr val="183059"/>
              </a:solidFill>
              <a:latin typeface="Arial Narrow" panose="020B0606020202030204" pitchFamily="34" charset="0"/>
              <a:cs typeface="Aharoni" panose="02010803020104030203" pitchFamily="2" charset="-79"/>
            </a:endParaRPr>
          </a:p>
        </p:txBody>
      </p:sp>
      <p:pic>
        <p:nvPicPr>
          <p:cNvPr id="2" name="Picture 1">
            <a:extLst>
              <a:ext uri="{FF2B5EF4-FFF2-40B4-BE49-F238E27FC236}">
                <a16:creationId xmlns:a16="http://schemas.microsoft.com/office/drawing/2014/main" id="{AE1D95C2-BEF5-4A18-9FFF-EFAC31A8CED2}"/>
              </a:ext>
            </a:extLst>
          </p:cNvPr>
          <p:cNvPicPr>
            <a:picLocks noChangeAspect="1"/>
          </p:cNvPicPr>
          <p:nvPr/>
        </p:nvPicPr>
        <p:blipFill>
          <a:blip r:embed="rId5"/>
          <a:stretch>
            <a:fillRect/>
          </a:stretch>
        </p:blipFill>
        <p:spPr>
          <a:xfrm>
            <a:off x="227460" y="1369705"/>
            <a:ext cx="8754615" cy="4218798"/>
          </a:xfrm>
          <a:prstGeom prst="rect">
            <a:avLst/>
          </a:prstGeom>
        </p:spPr>
      </p:pic>
      <p:cxnSp>
        <p:nvCxnSpPr>
          <p:cNvPr id="4" name="Straight Connector 3">
            <a:extLst>
              <a:ext uri="{FF2B5EF4-FFF2-40B4-BE49-F238E27FC236}">
                <a16:creationId xmlns:a16="http://schemas.microsoft.com/office/drawing/2014/main" id="{0BB0E052-932F-471F-A4A1-2D07E32F29BF}"/>
              </a:ext>
            </a:extLst>
          </p:cNvPr>
          <p:cNvCxnSpPr/>
          <p:nvPr/>
        </p:nvCxnSpPr>
        <p:spPr>
          <a:xfrm>
            <a:off x="729205" y="4409952"/>
            <a:ext cx="8090704" cy="0"/>
          </a:xfrm>
          <a:prstGeom prst="line">
            <a:avLst/>
          </a:prstGeom>
          <a:ln>
            <a:solidFill>
              <a:schemeClr val="tx1">
                <a:lumMod val="65000"/>
                <a:lumOff val="35000"/>
              </a:schemeClr>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AA2DD724-9831-474C-96A1-4E00BF50D93C}"/>
              </a:ext>
            </a:extLst>
          </p:cNvPr>
          <p:cNvSpPr txBox="1"/>
          <p:nvPr/>
        </p:nvSpPr>
        <p:spPr>
          <a:xfrm>
            <a:off x="0" y="5604812"/>
            <a:ext cx="9144000" cy="738617"/>
          </a:xfrm>
          <a:prstGeom prst="rect">
            <a:avLst/>
          </a:prstGeom>
          <a:noFill/>
        </p:spPr>
        <p:txBody>
          <a:bodyPr wrap="square" lIns="91392" tIns="45697" rIns="91392" bIns="45697" rtlCol="0">
            <a:spAutoFit/>
          </a:bodyPr>
          <a:lstStyle/>
          <a:p>
            <a:pPr algn="ctr"/>
            <a:r>
              <a:rPr lang="fr-CH" sz="1400" b="1" dirty="0">
                <a:solidFill>
                  <a:schemeClr val="tx1">
                    <a:lumMod val="85000"/>
                    <a:lumOff val="15000"/>
                  </a:schemeClr>
                </a:solidFill>
                <a:latin typeface="Arial Narrow" pitchFamily="34" charset="0"/>
              </a:rPr>
              <a:t>Fonction rénale normale : ≥ 80 </a:t>
            </a:r>
            <a:r>
              <a:rPr lang="fr-CH" sz="1400" b="1" dirty="0" err="1">
                <a:solidFill>
                  <a:schemeClr val="tx1">
                    <a:lumMod val="85000"/>
                    <a:lumOff val="15000"/>
                  </a:schemeClr>
                </a:solidFill>
                <a:latin typeface="Arial Narrow" pitchFamily="34" charset="0"/>
              </a:rPr>
              <a:t>mL</a:t>
            </a:r>
            <a:r>
              <a:rPr lang="fr-CH" sz="1400" b="1" dirty="0">
                <a:solidFill>
                  <a:schemeClr val="tx1">
                    <a:lumMod val="85000"/>
                    <a:lumOff val="15000"/>
                  </a:schemeClr>
                </a:solidFill>
                <a:latin typeface="Arial Narrow" pitchFamily="34" charset="0"/>
              </a:rPr>
              <a:t>/min; Insuffisance rénale légère : 50-79 </a:t>
            </a:r>
            <a:r>
              <a:rPr lang="fr-CH" sz="1400" b="1" dirty="0" err="1">
                <a:solidFill>
                  <a:schemeClr val="tx1">
                    <a:lumMod val="85000"/>
                    <a:lumOff val="15000"/>
                  </a:schemeClr>
                </a:solidFill>
                <a:latin typeface="Arial Narrow" pitchFamily="34" charset="0"/>
              </a:rPr>
              <a:t>mL</a:t>
            </a:r>
            <a:r>
              <a:rPr lang="fr-CH" sz="1400" b="1" dirty="0">
                <a:solidFill>
                  <a:schemeClr val="tx1">
                    <a:lumMod val="85000"/>
                    <a:lumOff val="15000"/>
                  </a:schemeClr>
                </a:solidFill>
                <a:latin typeface="Arial Narrow" pitchFamily="34" charset="0"/>
              </a:rPr>
              <a:t>/min </a:t>
            </a:r>
          </a:p>
          <a:p>
            <a:pPr algn="ctr"/>
            <a:r>
              <a:rPr lang="fr-CH" sz="1400" b="1" dirty="0">
                <a:solidFill>
                  <a:schemeClr val="tx1">
                    <a:lumMod val="85000"/>
                    <a:lumOff val="15000"/>
                  </a:schemeClr>
                </a:solidFill>
                <a:latin typeface="Arial Narrow" pitchFamily="34" charset="0"/>
              </a:rPr>
              <a:t>Insuffisance rénale modérée : 30-49 </a:t>
            </a:r>
            <a:r>
              <a:rPr lang="fr-CH" sz="1400" b="1" dirty="0" err="1">
                <a:solidFill>
                  <a:schemeClr val="tx1">
                    <a:lumMod val="85000"/>
                    <a:lumOff val="15000"/>
                  </a:schemeClr>
                </a:solidFill>
                <a:latin typeface="Arial Narrow" pitchFamily="34" charset="0"/>
              </a:rPr>
              <a:t>mL</a:t>
            </a:r>
            <a:r>
              <a:rPr lang="fr-CH" sz="1400" b="1" dirty="0">
                <a:solidFill>
                  <a:schemeClr val="tx1">
                    <a:lumMod val="85000"/>
                    <a:lumOff val="15000"/>
                  </a:schemeClr>
                </a:solidFill>
                <a:latin typeface="Arial Narrow" pitchFamily="34" charset="0"/>
              </a:rPr>
              <a:t>/min; Insuffisance rénale sévère : &lt; 30 </a:t>
            </a:r>
            <a:r>
              <a:rPr lang="fr-CH" sz="1400" b="1" dirty="0" err="1">
                <a:solidFill>
                  <a:schemeClr val="tx1">
                    <a:lumMod val="85000"/>
                    <a:lumOff val="15000"/>
                  </a:schemeClr>
                </a:solidFill>
                <a:latin typeface="Arial Narrow" pitchFamily="34" charset="0"/>
              </a:rPr>
              <a:t>mL</a:t>
            </a:r>
            <a:r>
              <a:rPr lang="fr-CH" sz="1400" b="1" dirty="0">
                <a:solidFill>
                  <a:schemeClr val="tx1">
                    <a:lumMod val="85000"/>
                    <a:lumOff val="15000"/>
                  </a:schemeClr>
                </a:solidFill>
                <a:latin typeface="Arial Narrow" pitchFamily="34" charset="0"/>
              </a:rPr>
              <a:t>/min </a:t>
            </a:r>
          </a:p>
          <a:p>
            <a:pPr algn="ctr"/>
            <a:endParaRPr lang="en-US" sz="1400" b="1" dirty="0">
              <a:solidFill>
                <a:schemeClr val="tx1">
                  <a:lumMod val="85000"/>
                  <a:lumOff val="15000"/>
                </a:schemeClr>
              </a:solidFill>
              <a:latin typeface="Arial Narrow" panose="020B0606020202030204" pitchFamily="34" charset="0"/>
            </a:endParaRPr>
          </a:p>
        </p:txBody>
      </p:sp>
      <p:sp>
        <p:nvSpPr>
          <p:cNvPr id="15" name="Text Box 3">
            <a:extLst>
              <a:ext uri="{FF2B5EF4-FFF2-40B4-BE49-F238E27FC236}">
                <a16:creationId xmlns:a16="http://schemas.microsoft.com/office/drawing/2014/main" id="{4B7B0874-0FCA-424B-91A5-3D17EBD07BC5}"/>
              </a:ext>
            </a:extLst>
          </p:cNvPr>
          <p:cNvSpPr txBox="1">
            <a:spLocks noChangeArrowheads="1"/>
          </p:cNvSpPr>
          <p:nvPr/>
        </p:nvSpPr>
        <p:spPr bwMode="auto">
          <a:xfrm>
            <a:off x="146655" y="6219248"/>
            <a:ext cx="6558946" cy="784830"/>
          </a:xfrm>
          <a:prstGeom prst="rect">
            <a:avLst/>
          </a:prstGeom>
          <a:noFill/>
          <a:ln w="9525">
            <a:noFill/>
            <a:miter lim="800000"/>
            <a:headEnd/>
            <a:tailEnd/>
          </a:ln>
        </p:spPr>
        <p:txBody>
          <a:bodyPr wrap="square">
            <a:spAutoFit/>
          </a:bodyPr>
          <a:lstStyle/>
          <a:p>
            <a:pPr marL="228600" indent="-228600">
              <a:buAutoNum type="arabicPeriod"/>
              <a:defRPr/>
            </a:pPr>
            <a:r>
              <a:rPr lang="en-US" sz="900" dirty="0" err="1">
                <a:solidFill>
                  <a:schemeClr val="bg1"/>
                </a:solidFill>
                <a:latin typeface="Agency FB" panose="020B0503020202020204" pitchFamily="34" charset="0"/>
                <a:cs typeface="Century Gothic"/>
              </a:rPr>
              <a:t>Monographie</a:t>
            </a:r>
            <a:r>
              <a:rPr lang="en-US" sz="900" dirty="0">
                <a:solidFill>
                  <a:schemeClr val="bg1"/>
                </a:solidFill>
                <a:latin typeface="Agency FB" panose="020B0503020202020204" pitchFamily="34" charset="0"/>
                <a:cs typeface="Century Gothic"/>
              </a:rPr>
              <a:t> </a:t>
            </a:r>
            <a:r>
              <a:rPr lang="en-US" sz="900" dirty="0" err="1">
                <a:solidFill>
                  <a:schemeClr val="bg1"/>
                </a:solidFill>
                <a:latin typeface="Agency FB" panose="020B0503020202020204" pitchFamily="34" charset="0"/>
                <a:cs typeface="Century Gothic"/>
              </a:rPr>
              <a:t>d’Apixaban</a:t>
            </a:r>
            <a:r>
              <a:rPr lang="en-US" sz="900" dirty="0">
                <a:solidFill>
                  <a:schemeClr val="bg1"/>
                </a:solidFill>
                <a:latin typeface="Agency FB" panose="020B0503020202020204" pitchFamily="34" charset="0"/>
                <a:cs typeface="Century Gothic"/>
              </a:rPr>
              <a:t> (</a:t>
            </a:r>
            <a:r>
              <a:rPr lang="en-US" sz="900" dirty="0" err="1">
                <a:solidFill>
                  <a:schemeClr val="bg1"/>
                </a:solidFill>
                <a:latin typeface="Agency FB" panose="020B0503020202020204" pitchFamily="34" charset="0"/>
                <a:cs typeface="Century Gothic"/>
              </a:rPr>
              <a:t>Eliquis</a:t>
            </a:r>
            <a:r>
              <a:rPr lang="en-US" sz="900" dirty="0">
                <a:solidFill>
                  <a:schemeClr val="bg1"/>
                </a:solidFill>
                <a:latin typeface="Agency FB" panose="020B0503020202020204" pitchFamily="34" charset="0"/>
                <a:cs typeface="Century Gothic"/>
              </a:rPr>
              <a:t>). Bristol-Meyers Squibb Canada; </a:t>
            </a:r>
          </a:p>
          <a:p>
            <a:pPr marL="228600" indent="-228600">
              <a:buAutoNum type="arabicPeriod"/>
              <a:defRPr/>
            </a:pPr>
            <a:r>
              <a:rPr lang="en-US" sz="900" dirty="0" err="1">
                <a:solidFill>
                  <a:schemeClr val="bg1"/>
                </a:solidFill>
                <a:latin typeface="Agency FB" panose="020B0503020202020204" pitchFamily="34" charset="0"/>
                <a:cs typeface="Century Gothic"/>
              </a:rPr>
              <a:t>Monographie</a:t>
            </a:r>
            <a:r>
              <a:rPr lang="en-US" sz="900" dirty="0">
                <a:solidFill>
                  <a:schemeClr val="bg1"/>
                </a:solidFill>
                <a:latin typeface="Agency FB" panose="020B0503020202020204" pitchFamily="34" charset="0"/>
                <a:cs typeface="Century Gothic"/>
              </a:rPr>
              <a:t> de Dabigatran (</a:t>
            </a:r>
            <a:r>
              <a:rPr lang="en-US" sz="900" dirty="0" err="1">
                <a:solidFill>
                  <a:schemeClr val="bg1"/>
                </a:solidFill>
                <a:latin typeface="Agency FB" panose="020B0503020202020204" pitchFamily="34" charset="0"/>
                <a:cs typeface="Century Gothic"/>
              </a:rPr>
              <a:t>Pradaxa</a:t>
            </a:r>
            <a:r>
              <a:rPr lang="en-US" sz="900" dirty="0">
                <a:solidFill>
                  <a:schemeClr val="bg1"/>
                </a:solidFill>
                <a:latin typeface="Agency FB" panose="020B0503020202020204" pitchFamily="34" charset="0"/>
                <a:cs typeface="Century Gothic"/>
              </a:rPr>
              <a:t>). </a:t>
            </a:r>
            <a:r>
              <a:rPr lang="en-US" sz="900" dirty="0" err="1">
                <a:solidFill>
                  <a:schemeClr val="bg1"/>
                </a:solidFill>
                <a:latin typeface="Agency FB" panose="020B0503020202020204" pitchFamily="34" charset="0"/>
                <a:cs typeface="Century Gothic"/>
              </a:rPr>
              <a:t>Boehringer</a:t>
            </a:r>
            <a:r>
              <a:rPr lang="en-US" sz="900" dirty="0">
                <a:solidFill>
                  <a:schemeClr val="bg1"/>
                </a:solidFill>
                <a:latin typeface="Agency FB" panose="020B0503020202020204" pitchFamily="34" charset="0"/>
                <a:cs typeface="Century Gothic"/>
              </a:rPr>
              <a:t> </a:t>
            </a:r>
            <a:r>
              <a:rPr lang="en-US" sz="900" dirty="0" err="1">
                <a:solidFill>
                  <a:schemeClr val="bg1"/>
                </a:solidFill>
                <a:latin typeface="Agency FB" panose="020B0503020202020204" pitchFamily="34" charset="0"/>
                <a:cs typeface="Century Gothic"/>
              </a:rPr>
              <a:t>Ingelheim</a:t>
            </a:r>
            <a:r>
              <a:rPr lang="en-US" sz="900" dirty="0">
                <a:solidFill>
                  <a:schemeClr val="bg1"/>
                </a:solidFill>
                <a:latin typeface="Agency FB" panose="020B0503020202020204" pitchFamily="34" charset="0"/>
                <a:cs typeface="Century Gothic"/>
              </a:rPr>
              <a:t> Canada Ltd.; </a:t>
            </a:r>
          </a:p>
          <a:p>
            <a:pPr marL="228600" indent="-228600">
              <a:buAutoNum type="arabicPeriod"/>
              <a:defRPr/>
            </a:pPr>
            <a:r>
              <a:rPr lang="en-CA" sz="900" dirty="0" err="1">
                <a:solidFill>
                  <a:schemeClr val="bg1"/>
                </a:solidFill>
                <a:latin typeface="Agency FB" panose="020B0503020202020204" pitchFamily="34" charset="0"/>
              </a:rPr>
              <a:t>Monographie</a:t>
            </a:r>
            <a:r>
              <a:rPr lang="en-CA" sz="900" dirty="0">
                <a:solidFill>
                  <a:schemeClr val="bg1"/>
                </a:solidFill>
                <a:latin typeface="Agency FB" panose="020B0503020202020204" pitchFamily="34" charset="0"/>
              </a:rPr>
              <a:t> </a:t>
            </a:r>
            <a:r>
              <a:rPr lang="en-CA" sz="900" dirty="0" err="1">
                <a:solidFill>
                  <a:schemeClr val="bg1"/>
                </a:solidFill>
                <a:latin typeface="Agency FB" panose="020B0503020202020204" pitchFamily="34" charset="0"/>
              </a:rPr>
              <a:t>d’Edoxaban</a:t>
            </a:r>
            <a:r>
              <a:rPr lang="en-CA" sz="900" dirty="0">
                <a:solidFill>
                  <a:schemeClr val="bg1"/>
                </a:solidFill>
                <a:latin typeface="Agency FB" panose="020B0503020202020204" pitchFamily="34" charset="0"/>
              </a:rPr>
              <a:t> (</a:t>
            </a:r>
            <a:r>
              <a:rPr lang="en-CA" sz="900" dirty="0" err="1">
                <a:solidFill>
                  <a:schemeClr val="bg1"/>
                </a:solidFill>
                <a:latin typeface="Agency FB" panose="020B0503020202020204" pitchFamily="34" charset="0"/>
              </a:rPr>
              <a:t>Lixiana</a:t>
            </a:r>
            <a:r>
              <a:rPr lang="en-CA" sz="900" dirty="0">
                <a:solidFill>
                  <a:schemeClr val="bg1"/>
                </a:solidFill>
                <a:latin typeface="Agency FB" panose="020B0503020202020204" pitchFamily="34" charset="0"/>
              </a:rPr>
              <a:t>). Progress Therapeutics; </a:t>
            </a:r>
          </a:p>
          <a:p>
            <a:pPr marL="228600" indent="-228600">
              <a:buAutoNum type="arabicPeriod"/>
              <a:defRPr/>
            </a:pPr>
            <a:r>
              <a:rPr lang="en-US" sz="900" dirty="0" err="1">
                <a:solidFill>
                  <a:schemeClr val="bg1"/>
                </a:solidFill>
                <a:latin typeface="Agency FB" panose="020B0503020202020204" pitchFamily="34" charset="0"/>
                <a:cs typeface="Century Gothic"/>
              </a:rPr>
              <a:t>Monographie</a:t>
            </a:r>
            <a:r>
              <a:rPr lang="en-US" sz="900" dirty="0">
                <a:solidFill>
                  <a:schemeClr val="bg1"/>
                </a:solidFill>
                <a:latin typeface="Agency FB" panose="020B0503020202020204" pitchFamily="34" charset="0"/>
                <a:cs typeface="Century Gothic"/>
              </a:rPr>
              <a:t> de Rivaroxaban (</a:t>
            </a:r>
            <a:r>
              <a:rPr lang="en-US" sz="900" dirty="0" err="1">
                <a:solidFill>
                  <a:schemeClr val="bg1"/>
                </a:solidFill>
                <a:latin typeface="Agency FB" panose="020B0503020202020204" pitchFamily="34" charset="0"/>
                <a:cs typeface="Century Gothic"/>
              </a:rPr>
              <a:t>Xarelto</a:t>
            </a:r>
            <a:r>
              <a:rPr lang="en-US" sz="900" dirty="0">
                <a:solidFill>
                  <a:schemeClr val="bg1"/>
                </a:solidFill>
                <a:latin typeface="Agency FB" panose="020B0503020202020204" pitchFamily="34" charset="0"/>
                <a:cs typeface="Century Gothic"/>
              </a:rPr>
              <a:t>). Bayer Inc.</a:t>
            </a:r>
            <a:endParaRPr lang="en-US" sz="900" dirty="0">
              <a:solidFill>
                <a:schemeClr val="bg1"/>
              </a:solidFill>
              <a:latin typeface="Agency FB" panose="020B0503020202020204" pitchFamily="34" charset="0"/>
            </a:endParaRPr>
          </a:p>
          <a:p>
            <a:pPr marL="228600" indent="-228600">
              <a:buAutoNum type="arabicPeriod"/>
              <a:defRPr/>
            </a:pPr>
            <a:endParaRPr lang="en-US" sz="900" dirty="0">
              <a:solidFill>
                <a:schemeClr val="bg1"/>
              </a:solidFill>
              <a:latin typeface="Arial Narrow" panose="020B0606020202030204" pitchFamily="34" charset="0"/>
            </a:endParaRPr>
          </a:p>
        </p:txBody>
      </p:sp>
      <p:sp>
        <p:nvSpPr>
          <p:cNvPr id="16" name="TextBox 15">
            <a:extLst>
              <a:ext uri="{FF2B5EF4-FFF2-40B4-BE49-F238E27FC236}">
                <a16:creationId xmlns:a16="http://schemas.microsoft.com/office/drawing/2014/main" id="{53691EB4-1447-4129-AFC0-38FA3635DBD4}"/>
              </a:ext>
            </a:extLst>
          </p:cNvPr>
          <p:cNvSpPr txBox="1"/>
          <p:nvPr/>
        </p:nvSpPr>
        <p:spPr>
          <a:xfrm>
            <a:off x="1393587" y="1745873"/>
            <a:ext cx="748673" cy="215444"/>
          </a:xfrm>
          <a:prstGeom prst="rect">
            <a:avLst/>
          </a:prstGeom>
          <a:noFill/>
        </p:spPr>
        <p:txBody>
          <a:bodyPr wrap="square" lIns="0" tIns="0" rIns="0" bIns="0" rtlCol="0">
            <a:spAutoFit/>
          </a:bodyPr>
          <a:lstStyle/>
          <a:p>
            <a:pPr algn="ctr" defTabSz="914400"/>
            <a:r>
              <a:rPr lang="en-US" sz="1400" b="1" dirty="0">
                <a:solidFill>
                  <a:srgbClr val="183059"/>
                </a:solidFill>
                <a:latin typeface="Arial Narrow" panose="020B0606020202030204" pitchFamily="34" charset="0"/>
                <a:cs typeface="Arial" panose="020B0604020202020204" pitchFamily="34" charset="0"/>
              </a:rPr>
              <a:t>CL</a:t>
            </a:r>
            <a:r>
              <a:rPr lang="en-US" sz="1400" b="1" baseline="-25000" dirty="0">
                <a:solidFill>
                  <a:srgbClr val="183059"/>
                </a:solidFill>
                <a:latin typeface="Arial Narrow" panose="020B0606020202030204" pitchFamily="34" charset="0"/>
                <a:cs typeface="Arial" panose="020B0604020202020204" pitchFamily="34" charset="0"/>
              </a:rPr>
              <a:t>R</a:t>
            </a:r>
            <a:r>
              <a:rPr lang="en-US" sz="1400" b="1" dirty="0">
                <a:solidFill>
                  <a:srgbClr val="183059"/>
                </a:solidFill>
                <a:latin typeface="Arial Narrow" panose="020B0606020202030204" pitchFamily="34" charset="0"/>
                <a:cs typeface="Arial" panose="020B0604020202020204" pitchFamily="34" charset="0"/>
              </a:rPr>
              <a:t>27%</a:t>
            </a:r>
          </a:p>
        </p:txBody>
      </p:sp>
      <p:sp>
        <p:nvSpPr>
          <p:cNvPr id="17" name="TextBox 16">
            <a:extLst>
              <a:ext uri="{FF2B5EF4-FFF2-40B4-BE49-F238E27FC236}">
                <a16:creationId xmlns:a16="http://schemas.microsoft.com/office/drawing/2014/main" id="{D82B7405-F203-4773-ABD5-9FF5E42155BB}"/>
              </a:ext>
            </a:extLst>
          </p:cNvPr>
          <p:cNvSpPr txBox="1"/>
          <p:nvPr/>
        </p:nvSpPr>
        <p:spPr>
          <a:xfrm>
            <a:off x="3595580" y="1729108"/>
            <a:ext cx="686969" cy="215444"/>
          </a:xfrm>
          <a:prstGeom prst="rect">
            <a:avLst/>
          </a:prstGeom>
          <a:noFill/>
        </p:spPr>
        <p:txBody>
          <a:bodyPr wrap="square" lIns="0" tIns="0" rIns="0" bIns="0" rtlCol="0">
            <a:spAutoFit/>
          </a:bodyPr>
          <a:lstStyle/>
          <a:p>
            <a:pPr algn="ctr" defTabSz="914400"/>
            <a:r>
              <a:rPr lang="en-US" sz="1400" b="1" dirty="0">
                <a:solidFill>
                  <a:srgbClr val="356AC1"/>
                </a:solidFill>
                <a:latin typeface="Arial Narrow" panose="020B0606020202030204" pitchFamily="34" charset="0"/>
                <a:cs typeface="Arial" panose="020B0604020202020204" pitchFamily="34" charset="0"/>
              </a:rPr>
              <a:t>CL</a:t>
            </a:r>
            <a:r>
              <a:rPr lang="en-US" sz="1400" b="1" baseline="-25000" dirty="0">
                <a:solidFill>
                  <a:srgbClr val="356AC1"/>
                </a:solidFill>
                <a:latin typeface="Arial Narrow" panose="020B0606020202030204" pitchFamily="34" charset="0"/>
                <a:cs typeface="Arial" panose="020B0604020202020204" pitchFamily="34" charset="0"/>
              </a:rPr>
              <a:t>R</a:t>
            </a:r>
            <a:r>
              <a:rPr lang="en-US" sz="1400" b="1" dirty="0">
                <a:solidFill>
                  <a:srgbClr val="356AC1"/>
                </a:solidFill>
                <a:latin typeface="Arial Narrow" panose="020B0606020202030204" pitchFamily="34" charset="0"/>
                <a:cs typeface="Arial" panose="020B0604020202020204" pitchFamily="34" charset="0"/>
              </a:rPr>
              <a:t>85%</a:t>
            </a:r>
          </a:p>
        </p:txBody>
      </p:sp>
      <p:sp>
        <p:nvSpPr>
          <p:cNvPr id="18" name="TextBox 17">
            <a:extLst>
              <a:ext uri="{FF2B5EF4-FFF2-40B4-BE49-F238E27FC236}">
                <a16:creationId xmlns:a16="http://schemas.microsoft.com/office/drawing/2014/main" id="{FB526F09-BEEA-4645-9C9B-28B2497670AA}"/>
              </a:ext>
            </a:extLst>
          </p:cNvPr>
          <p:cNvSpPr txBox="1"/>
          <p:nvPr/>
        </p:nvSpPr>
        <p:spPr>
          <a:xfrm>
            <a:off x="5646123" y="1698330"/>
            <a:ext cx="635614" cy="215444"/>
          </a:xfrm>
          <a:prstGeom prst="rect">
            <a:avLst/>
          </a:prstGeom>
          <a:noFill/>
        </p:spPr>
        <p:txBody>
          <a:bodyPr wrap="square" lIns="0" tIns="0" rIns="0" bIns="0" rtlCol="0">
            <a:spAutoFit/>
          </a:bodyPr>
          <a:lstStyle/>
          <a:p>
            <a:pPr algn="ctr" defTabSz="914400"/>
            <a:r>
              <a:rPr lang="en-US" sz="1400" b="1" dirty="0">
                <a:solidFill>
                  <a:srgbClr val="30C1D7"/>
                </a:solidFill>
                <a:latin typeface="Arial Narrow" panose="020B0606020202030204" pitchFamily="34" charset="0"/>
                <a:cs typeface="Arial" panose="020B0604020202020204" pitchFamily="34" charset="0"/>
              </a:rPr>
              <a:t>CL</a:t>
            </a:r>
            <a:r>
              <a:rPr lang="en-US" sz="1400" b="1" baseline="-25000" dirty="0">
                <a:solidFill>
                  <a:srgbClr val="30C1D7"/>
                </a:solidFill>
                <a:latin typeface="Arial Narrow" panose="020B0606020202030204" pitchFamily="34" charset="0"/>
                <a:cs typeface="Arial" panose="020B0604020202020204" pitchFamily="34" charset="0"/>
              </a:rPr>
              <a:t>R</a:t>
            </a:r>
            <a:r>
              <a:rPr lang="en-US" sz="1400" b="1" dirty="0">
                <a:solidFill>
                  <a:srgbClr val="30C1D7"/>
                </a:solidFill>
                <a:latin typeface="Arial Narrow" panose="020B0606020202030204" pitchFamily="34" charset="0"/>
                <a:cs typeface="Arial" panose="020B0604020202020204" pitchFamily="34" charset="0"/>
              </a:rPr>
              <a:t>50%</a:t>
            </a:r>
          </a:p>
        </p:txBody>
      </p:sp>
      <p:sp>
        <p:nvSpPr>
          <p:cNvPr id="19" name="TextBox 18">
            <a:extLst>
              <a:ext uri="{FF2B5EF4-FFF2-40B4-BE49-F238E27FC236}">
                <a16:creationId xmlns:a16="http://schemas.microsoft.com/office/drawing/2014/main" id="{1806B6DC-8EC4-41A5-BEE2-98AF30087B27}"/>
              </a:ext>
            </a:extLst>
          </p:cNvPr>
          <p:cNvSpPr txBox="1"/>
          <p:nvPr/>
        </p:nvSpPr>
        <p:spPr>
          <a:xfrm>
            <a:off x="7716204" y="1698330"/>
            <a:ext cx="657295" cy="215444"/>
          </a:xfrm>
          <a:prstGeom prst="rect">
            <a:avLst/>
          </a:prstGeom>
          <a:noFill/>
        </p:spPr>
        <p:txBody>
          <a:bodyPr wrap="square" lIns="0" tIns="0" rIns="0" bIns="0" rtlCol="0">
            <a:spAutoFit/>
          </a:bodyPr>
          <a:lstStyle/>
          <a:p>
            <a:pPr algn="ctr" defTabSz="914400"/>
            <a:r>
              <a:rPr lang="en-US" sz="1400" b="1" dirty="0">
                <a:solidFill>
                  <a:srgbClr val="99DFEB"/>
                </a:solidFill>
                <a:latin typeface="Arial Narrow" panose="020B0606020202030204" pitchFamily="34" charset="0"/>
                <a:cs typeface="Arial" panose="020B0604020202020204" pitchFamily="34" charset="0"/>
              </a:rPr>
              <a:t>CL</a:t>
            </a:r>
            <a:r>
              <a:rPr lang="en-US" sz="1400" b="1" baseline="-25000" dirty="0">
                <a:solidFill>
                  <a:srgbClr val="99DFEB"/>
                </a:solidFill>
                <a:latin typeface="Arial Narrow" panose="020B0606020202030204" pitchFamily="34" charset="0"/>
                <a:cs typeface="Arial" panose="020B0604020202020204" pitchFamily="34" charset="0"/>
              </a:rPr>
              <a:t>R</a:t>
            </a:r>
            <a:r>
              <a:rPr lang="en-US" sz="1400" b="1" dirty="0">
                <a:solidFill>
                  <a:srgbClr val="99DFEB"/>
                </a:solidFill>
                <a:latin typeface="Arial Narrow" panose="020B0606020202030204" pitchFamily="34" charset="0"/>
                <a:cs typeface="Arial" panose="020B0604020202020204" pitchFamily="34" charset="0"/>
              </a:rPr>
              <a:t>33%</a:t>
            </a:r>
          </a:p>
        </p:txBody>
      </p:sp>
      <p:sp>
        <p:nvSpPr>
          <p:cNvPr id="3" name="ZoneTexte 2"/>
          <p:cNvSpPr txBox="1"/>
          <p:nvPr/>
        </p:nvSpPr>
        <p:spPr>
          <a:xfrm>
            <a:off x="3426128" y="5175733"/>
            <a:ext cx="3087353" cy="338554"/>
          </a:xfrm>
          <a:prstGeom prst="rect">
            <a:avLst/>
          </a:prstGeom>
          <a:solidFill>
            <a:schemeClr val="bg1"/>
          </a:solidFill>
        </p:spPr>
        <p:txBody>
          <a:bodyPr wrap="square" rtlCol="0">
            <a:spAutoFit/>
          </a:bodyPr>
          <a:lstStyle/>
          <a:p>
            <a:r>
              <a:rPr lang="fr-CA" sz="1600" b="1" dirty="0">
                <a:solidFill>
                  <a:schemeClr val="tx1">
                    <a:lumMod val="75000"/>
                    <a:lumOff val="25000"/>
                  </a:schemeClr>
                </a:solidFill>
                <a:latin typeface="Arial Narrow" pitchFamily="34" charset="0"/>
              </a:rPr>
              <a:t>Clairance de la créatinine (</a:t>
            </a:r>
            <a:r>
              <a:rPr lang="fr-CA" sz="1600" b="1" dirty="0" err="1">
                <a:solidFill>
                  <a:schemeClr val="tx1">
                    <a:lumMod val="75000"/>
                    <a:lumOff val="25000"/>
                  </a:schemeClr>
                </a:solidFill>
                <a:latin typeface="Arial Narrow" pitchFamily="34" charset="0"/>
              </a:rPr>
              <a:t>mL</a:t>
            </a:r>
            <a:r>
              <a:rPr lang="fr-CA" sz="1600" b="1" dirty="0">
                <a:solidFill>
                  <a:schemeClr val="tx1">
                    <a:lumMod val="75000"/>
                    <a:lumOff val="25000"/>
                  </a:schemeClr>
                </a:solidFill>
                <a:latin typeface="Arial Narrow" pitchFamily="34" charset="0"/>
              </a:rPr>
              <a:t>/min)</a:t>
            </a:r>
            <a:endParaRPr lang="fr-FR" sz="1600" b="1" dirty="0">
              <a:solidFill>
                <a:schemeClr val="tx1">
                  <a:lumMod val="75000"/>
                  <a:lumOff val="25000"/>
                </a:schemeClr>
              </a:solidFill>
              <a:latin typeface="Arial Narrow" pitchFamily="34" charset="0"/>
            </a:endParaRPr>
          </a:p>
        </p:txBody>
      </p:sp>
      <p:sp>
        <p:nvSpPr>
          <p:cNvPr id="5" name="ZoneTexte 4"/>
          <p:cNvSpPr txBox="1"/>
          <p:nvPr/>
        </p:nvSpPr>
        <p:spPr>
          <a:xfrm rot="16200000">
            <a:off x="-1344939" y="3004940"/>
            <a:ext cx="3454624" cy="338554"/>
          </a:xfrm>
          <a:prstGeom prst="rect">
            <a:avLst/>
          </a:prstGeom>
          <a:solidFill>
            <a:schemeClr val="bg1"/>
          </a:solidFill>
        </p:spPr>
        <p:txBody>
          <a:bodyPr wrap="square" rtlCol="0">
            <a:spAutoFit/>
          </a:bodyPr>
          <a:lstStyle/>
          <a:p>
            <a:pPr algn="ctr"/>
            <a:r>
              <a:rPr lang="fr-CA" sz="1600" b="1" dirty="0">
                <a:solidFill>
                  <a:schemeClr val="tx1">
                    <a:lumMod val="75000"/>
                    <a:lumOff val="25000"/>
                  </a:schemeClr>
                </a:solidFill>
                <a:latin typeface="Agency FB" pitchFamily="34" charset="0"/>
              </a:rPr>
              <a:t>Rapport SSC vs fonction rénale normale</a:t>
            </a:r>
            <a:endParaRPr lang="fr-FR" sz="1600" b="1" dirty="0">
              <a:solidFill>
                <a:schemeClr val="tx1">
                  <a:lumMod val="75000"/>
                  <a:lumOff val="25000"/>
                </a:schemeClr>
              </a:solidFill>
              <a:latin typeface="Agency FB" pitchFamily="34" charset="0"/>
            </a:endParaRPr>
          </a:p>
        </p:txBody>
      </p:sp>
      <p:pic>
        <p:nvPicPr>
          <p:cNvPr id="20" name="4E92DA43-5712-40E9-AFDC-2C1062C78C6F" descr="7646DFF2-B812-4635-AA57-5171E34E5A45@chrc">
            <a:extLst>
              <a:ext uri="{FF2B5EF4-FFF2-40B4-BE49-F238E27FC236}">
                <a16:creationId xmlns:a16="http://schemas.microsoft.com/office/drawing/2014/main" id="{536D3CDB-8621-4FC2-884D-4F0FA00E0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3235" y="195941"/>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130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2" name="4E92DA43-5712-40E9-AFDC-2C1062C78C6F" descr="7646DFF2-B812-4635-AA57-5171E34E5A45@chrc">
            <a:extLst>
              <a:ext uri="{FF2B5EF4-FFF2-40B4-BE49-F238E27FC236}">
                <a16:creationId xmlns:a16="http://schemas.microsoft.com/office/drawing/2014/main" id="{182FCC21-FC71-466F-9497-43B22869E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B053DB5-F777-4849-8EE2-01097C5750C5}"/>
              </a:ext>
            </a:extLst>
          </p:cNvPr>
          <p:cNvPicPr>
            <a:picLocks noChangeAspect="1"/>
          </p:cNvPicPr>
          <p:nvPr/>
        </p:nvPicPr>
        <p:blipFill>
          <a:blip r:embed="rId6"/>
          <a:stretch>
            <a:fillRect/>
          </a:stretch>
        </p:blipFill>
        <p:spPr>
          <a:xfrm>
            <a:off x="766132" y="1499097"/>
            <a:ext cx="7822130" cy="4619573"/>
          </a:xfrm>
          <a:prstGeom prst="rect">
            <a:avLst/>
          </a:prstGeom>
        </p:spPr>
      </p:pic>
    </p:spTree>
    <p:extLst>
      <p:ext uri="{BB962C8B-B14F-4D97-AF65-F5344CB8AC3E}">
        <p14:creationId xmlns:p14="http://schemas.microsoft.com/office/powerpoint/2010/main" val="4616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569660"/>
          </a:xfrm>
          <a:prstGeom prst="rect">
            <a:avLst/>
          </a:prstGeom>
          <a:noFill/>
        </p:spPr>
        <p:txBody>
          <a:bodyPr wrap="square">
            <a:spAutoFit/>
          </a:bodyPr>
          <a:lstStyle/>
          <a:p>
            <a:pPr>
              <a:defRPr/>
            </a:pPr>
            <a:r>
              <a:rPr lang="fr-CH" sz="3200" b="1" dirty="0">
                <a:solidFill>
                  <a:srgbClr val="1B1A5A"/>
                </a:solidFill>
                <a:latin typeface="Arial Narrow" pitchFamily="34" charset="0"/>
                <a:cs typeface="Candara"/>
              </a:rPr>
              <a:t>À quelle fréquence devrions-nous mesurer la fonction rénale?</a:t>
            </a:r>
            <a:endParaRPr lang="en-CA" sz="3200" b="1" dirty="0">
              <a:solidFill>
                <a:srgbClr val="1B1A5A"/>
              </a:solidFill>
              <a:latin typeface="Arial Narrow" pitchFamily="34" charset="0"/>
              <a:cs typeface="Candara"/>
            </a:endParaRPr>
          </a:p>
          <a:p>
            <a:pPr lvl="0">
              <a:defRPr/>
            </a:pP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5" name="Text Box 3">
            <a:extLst>
              <a:ext uri="{FF2B5EF4-FFF2-40B4-BE49-F238E27FC236}">
                <a16:creationId xmlns:a16="http://schemas.microsoft.com/office/drawing/2014/main" id="{F833DCAC-A4DC-43A2-B2FB-41D2F76BE3D6}"/>
              </a:ext>
            </a:extLst>
          </p:cNvPr>
          <p:cNvSpPr txBox="1">
            <a:spLocks noChangeArrowheads="1"/>
          </p:cNvSpPr>
          <p:nvPr/>
        </p:nvSpPr>
        <p:spPr bwMode="auto">
          <a:xfrm>
            <a:off x="248016" y="6487221"/>
            <a:ext cx="4341263"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Canadian Journal of Cardiology; 2015:31;1207-1218</a:t>
            </a:r>
          </a:p>
        </p:txBody>
      </p:sp>
      <p:grpSp>
        <p:nvGrpSpPr>
          <p:cNvPr id="21" name="Group 20">
            <a:extLst>
              <a:ext uri="{FF2B5EF4-FFF2-40B4-BE49-F238E27FC236}">
                <a16:creationId xmlns:a16="http://schemas.microsoft.com/office/drawing/2014/main" id="{55240875-E24C-4D65-874F-686CC780F182}"/>
              </a:ext>
            </a:extLst>
          </p:cNvPr>
          <p:cNvGrpSpPr/>
          <p:nvPr/>
        </p:nvGrpSpPr>
        <p:grpSpPr>
          <a:xfrm>
            <a:off x="374241" y="2286007"/>
            <a:ext cx="8430076" cy="2528761"/>
            <a:chOff x="7237412" y="1392743"/>
            <a:chExt cx="4341972" cy="1255415"/>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902E3317-3447-456A-B926-C0E0C9197580}"/>
                </a:ext>
              </a:extLst>
            </p:cNvPr>
            <p:cNvSpPr/>
            <p:nvPr/>
          </p:nvSpPr>
          <p:spPr>
            <a:xfrm>
              <a:off x="7237412" y="1392743"/>
              <a:ext cx="4341972" cy="438563"/>
            </a:xfrm>
            <a:prstGeom prst="rect">
              <a:avLst/>
            </a:prstGeom>
            <a:solidFill>
              <a:srgbClr val="DCF4F8"/>
            </a:solidFill>
            <a:ln w="25400" cap="flat" cmpd="sng" algn="ctr">
              <a:noFill/>
              <a:prstDash val="solid"/>
            </a:ln>
            <a:effectLst/>
          </p:spPr>
          <p:txBody>
            <a:bodyPr lIns="182880" tIns="182880" rIns="182880" bIns="182880" rtlCol="0" anchor="ctr"/>
            <a:lstStyle/>
            <a:p>
              <a:pPr lvl="0" defTabSz="1218987">
                <a:defRPr/>
              </a:pPr>
              <a:r>
                <a:rPr lang="fr-FR" sz="2200" b="1" kern="0" dirty="0">
                  <a:solidFill>
                    <a:prstClr val="black">
                      <a:lumMod val="85000"/>
                      <a:lumOff val="15000"/>
                    </a:prstClr>
                  </a:solidFill>
                  <a:latin typeface="Arial Narrow" panose="020B0606020202030204" pitchFamily="34" charset="0"/>
                </a:rPr>
                <a:t>Chez les patients présentant une dysfonction rénale, la fonction rénale doit être mesurée : </a:t>
              </a:r>
            </a:p>
          </p:txBody>
        </p:sp>
        <p:sp>
          <p:nvSpPr>
            <p:cNvPr id="26" name="Rectangle 25">
              <a:extLst>
                <a:ext uri="{FF2B5EF4-FFF2-40B4-BE49-F238E27FC236}">
                  <a16:creationId xmlns:a16="http://schemas.microsoft.com/office/drawing/2014/main" id="{2B1D6371-87FD-4739-9B71-B16809756416}"/>
                </a:ext>
              </a:extLst>
            </p:cNvPr>
            <p:cNvSpPr/>
            <p:nvPr/>
          </p:nvSpPr>
          <p:spPr>
            <a:xfrm>
              <a:off x="7237412" y="1831666"/>
              <a:ext cx="4341972" cy="816492"/>
            </a:xfrm>
            <a:prstGeom prst="rect">
              <a:avLst/>
            </a:prstGeom>
            <a:solidFill>
              <a:sysClr val="window" lastClr="FFFFFF">
                <a:lumMod val="95000"/>
              </a:sysClr>
            </a:solidFill>
            <a:ln w="25400" cap="flat" cmpd="sng" algn="ctr">
              <a:noFill/>
              <a:prstDash val="solid"/>
            </a:ln>
            <a:effectLst/>
          </p:spPr>
          <p:txBody>
            <a:bodyPr lIns="182880" tIns="182880" rIns="182880" bIns="182880" rtlCol="0" anchor="ctr" anchorCtr="0"/>
            <a:lstStyle/>
            <a:p>
              <a:pPr marL="914400" lvl="1" indent="-457200">
                <a:buClr>
                  <a:srgbClr val="30C1D7"/>
                </a:buClr>
                <a:buFont typeface="Wingdings" panose="05000000000000000000" pitchFamily="2" charset="2"/>
                <a:buChar char="§"/>
                <a:defRPr/>
              </a:pP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TFGe</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de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15-30</a:t>
              </a:r>
              <a:r>
                <a:rPr lang="fr-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/min/1,73 m</a:t>
              </a:r>
              <a:r>
                <a:rPr lang="fr-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tous les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3 mois </a:t>
              </a:r>
            </a:p>
            <a:p>
              <a:pPr marL="914400" lvl="1" indent="-457200">
                <a:buClr>
                  <a:srgbClr val="30C1D7"/>
                </a:buClr>
                <a:buFont typeface="Wingdings" panose="05000000000000000000" pitchFamily="2" charset="2"/>
                <a:buChar char="§"/>
                <a:defRPr/>
              </a:pP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TFGe</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de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30-60</a:t>
              </a:r>
              <a:r>
                <a:rPr lang="fr-CA" sz="2400" b="1"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/min/1,73 m</a:t>
              </a:r>
              <a:r>
                <a:rPr lang="fr-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tous les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6 mois</a:t>
              </a:r>
            </a:p>
            <a:p>
              <a:pPr marL="914400" lvl="1" indent="-457200">
                <a:buClr>
                  <a:srgbClr val="30C1D7"/>
                </a:buClr>
                <a:buFont typeface="Wingdings" panose="05000000000000000000" pitchFamily="2" charset="2"/>
                <a:buChar char="§"/>
                <a:defRPr/>
              </a:pP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TFGe</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&gt; 60 </a:t>
              </a:r>
              <a:r>
                <a:rPr lang="fr-CA" sz="2400" kern="0" dirty="0" err="1">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mL</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/min/1,73 m</a:t>
              </a:r>
              <a:r>
                <a:rPr lang="fr-CA" sz="2400" kern="0" baseline="3000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2  </a:t>
              </a:r>
              <a:r>
                <a:rPr lang="fr-CA" sz="2400" kern="0"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 tous les </a:t>
              </a:r>
              <a:r>
                <a:rPr lang="fr-CA" sz="2400" b="1" kern="0" dirty="0">
                  <a:solidFill>
                    <a:srgbClr val="356AC1"/>
                  </a:solidFill>
                  <a:latin typeface="Arial Narrow" panose="020B0606020202030204" pitchFamily="34" charset="0"/>
                  <a:ea typeface="Lato" panose="020F0502020204030203" pitchFamily="34" charset="0"/>
                  <a:cs typeface="Lato" panose="020F0502020204030203" pitchFamily="34" charset="0"/>
                </a:rPr>
                <a:t>12 mois</a:t>
              </a:r>
            </a:p>
          </p:txBody>
        </p:sp>
      </p:grpSp>
      <p:pic>
        <p:nvPicPr>
          <p:cNvPr id="11" name="4E92DA43-5712-40E9-AFDC-2C1062C78C6F" descr="7646DFF2-B812-4635-AA57-5171E34E5A45@chrc">
            <a:extLst>
              <a:ext uri="{FF2B5EF4-FFF2-40B4-BE49-F238E27FC236}">
                <a16:creationId xmlns:a16="http://schemas.microsoft.com/office/drawing/2014/main" id="{06855A96-8321-484B-A907-6FE530D19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8380" y="193609"/>
            <a:ext cx="1562808" cy="89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03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5540" y="44509"/>
            <a:ext cx="7002997" cy="1200329"/>
          </a:xfrm>
          <a:prstGeom prst="rect">
            <a:avLst/>
          </a:prstGeom>
          <a:noFill/>
        </p:spPr>
        <p:txBody>
          <a:bodyPr wrap="square">
            <a:spAutoFit/>
          </a:bodyPr>
          <a:lstStyle/>
          <a:p>
            <a:pPr>
              <a:defRPr/>
            </a:pPr>
            <a:r>
              <a:rPr lang="fr-MA" sz="2800" b="1" dirty="0">
                <a:solidFill>
                  <a:srgbClr val="1B1A5A"/>
                </a:solidFill>
                <a:latin typeface="Arial Narrow" pitchFamily="34" charset="0"/>
                <a:ea typeface="Lato" panose="020F0502020204030203" pitchFamily="34" charset="0"/>
                <a:cs typeface="Lato" panose="020F0502020204030203" pitchFamily="34" charset="0"/>
              </a:rPr>
              <a:t>Examen des données : l’apixaban </a:t>
            </a:r>
          </a:p>
          <a:p>
            <a:pPr>
              <a:defRPr/>
            </a:pPr>
            <a:r>
              <a:rPr lang="fr-CA" sz="2200" b="1" dirty="0">
                <a:solidFill>
                  <a:srgbClr val="0070C0"/>
                </a:solidFill>
                <a:latin typeface="Arial Narrow" pitchFamily="34" charset="0"/>
                <a:ea typeface="Lato" panose="020F0502020204030203" pitchFamily="34" charset="0"/>
                <a:cs typeface="Lato" panose="020F0502020204030203" pitchFamily="34" charset="0"/>
              </a:rPr>
              <a:t>Résultats de l’étude ARISTOTLE pour les différentes valeurs de la fonction rénale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42219"/>
            <a:ext cx="4341263" cy="507831"/>
          </a:xfrm>
          <a:prstGeom prst="rect">
            <a:avLst/>
          </a:prstGeom>
          <a:noFill/>
          <a:ln w="9525">
            <a:noFill/>
            <a:miter lim="800000"/>
            <a:headEnd/>
            <a:tailEnd/>
          </a:ln>
        </p:spPr>
        <p:txBody>
          <a:bodyPr wrap="square">
            <a:spAutoFit/>
          </a:bodyPr>
          <a:lstStyle/>
          <a:p>
            <a:pPr lvl="0">
              <a:defRPr/>
            </a:pPr>
            <a:r>
              <a:rPr lang="en-CA" sz="900" kern="0" dirty="0">
                <a:solidFill>
                  <a:schemeClr val="bg1"/>
                </a:solidFill>
                <a:latin typeface="Agency FB" pitchFamily="34" charset="0"/>
                <a:ea typeface="Lato" panose="020F0502020204030203" pitchFamily="34" charset="0"/>
                <a:cs typeface="Lato" panose="020F0502020204030203" pitchFamily="34" charset="0"/>
              </a:rPr>
              <a:t>*n=7518 (41%); †n=7587 (42%); ‡n=3017 (17%)</a:t>
            </a:r>
            <a:br>
              <a:rPr lang="en-CA" sz="900" kern="0" dirty="0">
                <a:solidFill>
                  <a:schemeClr val="bg1"/>
                </a:solidFill>
                <a:latin typeface="Agency FB" pitchFamily="34" charset="0"/>
                <a:ea typeface="Lato" panose="020F0502020204030203" pitchFamily="34" charset="0"/>
                <a:cs typeface="Lato" panose="020F0502020204030203" pitchFamily="34" charset="0"/>
              </a:rPr>
            </a:br>
            <a:r>
              <a:rPr lang="en-CA" sz="900" kern="0" dirty="0">
                <a:solidFill>
                  <a:schemeClr val="bg1"/>
                </a:solidFill>
                <a:latin typeface="Agency FB" pitchFamily="34" charset="0"/>
                <a:ea typeface="Lato" panose="020F0502020204030203" pitchFamily="34" charset="0"/>
                <a:cs typeface="Lato" panose="020F0502020204030203" pitchFamily="34" charset="0"/>
              </a:rPr>
              <a:t>Les </a:t>
            </a:r>
            <a:r>
              <a:rPr lang="en-CA" sz="900" kern="0" dirty="0" err="1">
                <a:solidFill>
                  <a:schemeClr val="bg1"/>
                </a:solidFill>
                <a:latin typeface="Agency FB" pitchFamily="34" charset="0"/>
                <a:ea typeface="Lato" panose="020F0502020204030203" pitchFamily="34" charset="0"/>
                <a:cs typeface="Lato" panose="020F0502020204030203" pitchFamily="34" charset="0"/>
              </a:rPr>
              <a:t>résultats</a:t>
            </a:r>
            <a:r>
              <a:rPr lang="en-CA" sz="900" kern="0" dirty="0">
                <a:solidFill>
                  <a:schemeClr val="bg1"/>
                </a:solidFill>
                <a:latin typeface="Agency FB" pitchFamily="34" charset="0"/>
                <a:ea typeface="Lato" panose="020F0502020204030203" pitchFamily="34" charset="0"/>
                <a:cs typeface="Lato" panose="020F0502020204030203" pitchFamily="34" charset="0"/>
              </a:rPr>
              <a:t>  </a:t>
            </a:r>
            <a:r>
              <a:rPr lang="en-CA" sz="900" kern="0" dirty="0" err="1">
                <a:solidFill>
                  <a:schemeClr val="bg1"/>
                </a:solidFill>
                <a:latin typeface="Agency FB" pitchFamily="34" charset="0"/>
                <a:ea typeface="Lato" panose="020F0502020204030203" pitchFamily="34" charset="0"/>
                <a:cs typeface="Lato" panose="020F0502020204030203" pitchFamily="34" charset="0"/>
              </a:rPr>
              <a:t>obtenus</a:t>
            </a:r>
            <a:r>
              <a:rPr lang="en-CA" sz="900" kern="0" dirty="0">
                <a:solidFill>
                  <a:schemeClr val="bg1"/>
                </a:solidFill>
                <a:latin typeface="Agency FB" pitchFamily="34" charset="0"/>
                <a:ea typeface="Lato" panose="020F0502020204030203" pitchFamily="34" charset="0"/>
                <a:cs typeface="Lato" panose="020F0502020204030203" pitchFamily="34" charset="0"/>
              </a:rPr>
              <a:t> avec les </a:t>
            </a:r>
            <a:r>
              <a:rPr lang="en-CA" sz="900" kern="0" dirty="0" err="1">
                <a:solidFill>
                  <a:schemeClr val="bg1"/>
                </a:solidFill>
                <a:latin typeface="Agency FB" pitchFamily="34" charset="0"/>
                <a:ea typeface="Lato" panose="020F0502020204030203" pitchFamily="34" charset="0"/>
                <a:cs typeface="Lato" panose="020F0502020204030203" pitchFamily="34" charset="0"/>
              </a:rPr>
              <a:t>différentes</a:t>
            </a:r>
            <a:r>
              <a:rPr lang="en-CA" sz="900" kern="0" dirty="0">
                <a:solidFill>
                  <a:schemeClr val="bg1"/>
                </a:solidFill>
                <a:latin typeface="Agency FB" pitchFamily="34" charset="0"/>
                <a:ea typeface="Lato" panose="020F0502020204030203" pitchFamily="34" charset="0"/>
                <a:cs typeface="Lato" panose="020F0502020204030203" pitchFamily="34" charset="0"/>
              </a:rPr>
              <a:t> </a:t>
            </a:r>
            <a:r>
              <a:rPr lang="en-CA" sz="900" kern="0" dirty="0" err="1">
                <a:solidFill>
                  <a:schemeClr val="bg1"/>
                </a:solidFill>
                <a:latin typeface="Agency FB" pitchFamily="34" charset="0"/>
                <a:ea typeface="Lato" panose="020F0502020204030203" pitchFamily="34" charset="0"/>
                <a:cs typeface="Lato" panose="020F0502020204030203" pitchFamily="34" charset="0"/>
              </a:rPr>
              <a:t>méthodes</a:t>
            </a:r>
            <a:r>
              <a:rPr lang="en-CA" sz="900" kern="0" dirty="0">
                <a:solidFill>
                  <a:schemeClr val="bg1"/>
                </a:solidFill>
                <a:latin typeface="Agency FB" pitchFamily="34" charset="0"/>
                <a:ea typeface="Lato" panose="020F0502020204030203" pitchFamily="34" charset="0"/>
                <a:cs typeface="Lato" panose="020F0502020204030203" pitchFamily="34" charset="0"/>
              </a:rPr>
              <a:t> </a:t>
            </a:r>
            <a:r>
              <a:rPr lang="en-CA" sz="900" kern="0" dirty="0" err="1">
                <a:solidFill>
                  <a:schemeClr val="bg1"/>
                </a:solidFill>
                <a:latin typeface="Agency FB" pitchFamily="34" charset="0"/>
                <a:ea typeface="Lato" panose="020F0502020204030203" pitchFamily="34" charset="0"/>
                <a:cs typeface="Lato" panose="020F0502020204030203" pitchFamily="34" charset="0"/>
              </a:rPr>
              <a:t>d’estimation</a:t>
            </a:r>
            <a:r>
              <a:rPr lang="en-CA" sz="900" kern="0" dirty="0">
                <a:solidFill>
                  <a:schemeClr val="bg1"/>
                </a:solidFill>
                <a:latin typeface="Agency FB" pitchFamily="34" charset="0"/>
                <a:ea typeface="Lato" panose="020F0502020204030203" pitchFamily="34" charset="0"/>
                <a:cs typeface="Lato" panose="020F0502020204030203" pitchFamily="34" charset="0"/>
              </a:rPr>
              <a:t> du TFG </a:t>
            </a:r>
            <a:r>
              <a:rPr lang="en-CA" sz="900" kern="0" dirty="0" err="1">
                <a:solidFill>
                  <a:schemeClr val="bg1"/>
                </a:solidFill>
                <a:latin typeface="Agency FB" pitchFamily="34" charset="0"/>
                <a:ea typeface="Lato" panose="020F0502020204030203" pitchFamily="34" charset="0"/>
                <a:cs typeface="Lato" panose="020F0502020204030203" pitchFamily="34" charset="0"/>
              </a:rPr>
              <a:t>concordent</a:t>
            </a:r>
            <a:r>
              <a:rPr lang="en-CA" sz="900" kern="0" dirty="0">
                <a:solidFill>
                  <a:schemeClr val="bg1"/>
                </a:solidFill>
                <a:latin typeface="Agency FB" pitchFamily="34" charset="0"/>
                <a:ea typeface="Lato" panose="020F0502020204030203" pitchFamily="34" charset="0"/>
                <a:cs typeface="Lato" panose="020F0502020204030203" pitchFamily="34" charset="0"/>
              </a:rPr>
              <a:t>.</a:t>
            </a:r>
            <a:br>
              <a:rPr lang="en-CA" sz="900" kern="0" dirty="0">
                <a:solidFill>
                  <a:schemeClr val="bg1"/>
                </a:solidFill>
                <a:latin typeface="Agency FB" pitchFamily="34" charset="0"/>
                <a:ea typeface="Lato" panose="020F0502020204030203" pitchFamily="34" charset="0"/>
                <a:cs typeface="Lato" panose="020F0502020204030203" pitchFamily="34" charset="0"/>
              </a:rPr>
            </a:br>
            <a:r>
              <a:rPr lang="en-CA" sz="900" kern="0" dirty="0" err="1">
                <a:solidFill>
                  <a:schemeClr val="bg1"/>
                </a:solidFill>
                <a:latin typeface="Agency FB" pitchFamily="34" charset="0"/>
                <a:ea typeface="Lato" panose="020F0502020204030203" pitchFamily="34" charset="0"/>
                <a:cs typeface="Lato" panose="020F0502020204030203" pitchFamily="34" charset="0"/>
              </a:rPr>
              <a:t>Hohnloser</a:t>
            </a:r>
            <a:r>
              <a:rPr lang="en-CA" sz="900" kern="0" dirty="0">
                <a:solidFill>
                  <a:schemeClr val="bg1"/>
                </a:solidFill>
                <a:latin typeface="Agency FB" pitchFamily="34" charset="0"/>
                <a:ea typeface="Lato" panose="020F0502020204030203" pitchFamily="34" charset="0"/>
                <a:cs typeface="Lato" panose="020F0502020204030203" pitchFamily="34" charset="0"/>
              </a:rPr>
              <a:t> SH et al. </a:t>
            </a:r>
            <a:r>
              <a:rPr lang="en-CA" sz="900" kern="0" dirty="0" err="1">
                <a:solidFill>
                  <a:schemeClr val="bg1"/>
                </a:solidFill>
                <a:latin typeface="Agency FB" pitchFamily="34" charset="0"/>
                <a:ea typeface="Lato" panose="020F0502020204030203" pitchFamily="34" charset="0"/>
                <a:cs typeface="Lato" panose="020F0502020204030203" pitchFamily="34" charset="0"/>
              </a:rPr>
              <a:t>Eur</a:t>
            </a:r>
            <a:r>
              <a:rPr lang="en-CA" sz="900" kern="0" dirty="0">
                <a:solidFill>
                  <a:schemeClr val="bg1"/>
                </a:solidFill>
                <a:latin typeface="Agency FB" pitchFamily="34" charset="0"/>
                <a:ea typeface="Lato" panose="020F0502020204030203" pitchFamily="34" charset="0"/>
                <a:cs typeface="Lato" panose="020F0502020204030203" pitchFamily="34" charset="0"/>
              </a:rPr>
              <a:t> Heart J 2012; 22:2821-30. </a:t>
            </a:r>
          </a:p>
        </p:txBody>
      </p:sp>
      <p:sp>
        <p:nvSpPr>
          <p:cNvPr id="39" name="Text Box 84">
            <a:extLst>
              <a:ext uri="{FF2B5EF4-FFF2-40B4-BE49-F238E27FC236}">
                <a16:creationId xmlns:a16="http://schemas.microsoft.com/office/drawing/2014/main" id="{1DB371ED-F58F-4D36-9773-626E52624A3A}"/>
              </a:ext>
            </a:extLst>
          </p:cNvPr>
          <p:cNvSpPr txBox="1">
            <a:spLocks noChangeArrowheads="1"/>
          </p:cNvSpPr>
          <p:nvPr/>
        </p:nvSpPr>
        <p:spPr bwMode="auto">
          <a:xfrm>
            <a:off x="4605118" y="5912953"/>
            <a:ext cx="1979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Supériorité de l’apixaban</a:t>
            </a:r>
          </a:p>
        </p:txBody>
      </p:sp>
      <p:sp>
        <p:nvSpPr>
          <p:cNvPr id="40" name="Text Box 84">
            <a:extLst>
              <a:ext uri="{FF2B5EF4-FFF2-40B4-BE49-F238E27FC236}">
                <a16:creationId xmlns:a16="http://schemas.microsoft.com/office/drawing/2014/main" id="{EF4940BC-8322-496C-84D1-C9A51A171512}"/>
              </a:ext>
            </a:extLst>
          </p:cNvPr>
          <p:cNvSpPr txBox="1">
            <a:spLocks noChangeArrowheads="1"/>
          </p:cNvSpPr>
          <p:nvPr/>
        </p:nvSpPr>
        <p:spPr bwMode="auto">
          <a:xfrm>
            <a:off x="6189485" y="5911059"/>
            <a:ext cx="2252646"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Supériorité de la warfarine</a:t>
            </a:r>
          </a:p>
        </p:txBody>
      </p:sp>
      <p:sp>
        <p:nvSpPr>
          <p:cNvPr id="41" name="Rectangle 40">
            <a:extLst>
              <a:ext uri="{FF2B5EF4-FFF2-40B4-BE49-F238E27FC236}">
                <a16:creationId xmlns:a16="http://schemas.microsoft.com/office/drawing/2014/main" id="{E20871FE-8AB6-449B-8510-E5B8462A8EE4}"/>
              </a:ext>
            </a:extLst>
          </p:cNvPr>
          <p:cNvSpPr/>
          <p:nvPr/>
        </p:nvSpPr>
        <p:spPr>
          <a:xfrm>
            <a:off x="307450" y="5831367"/>
            <a:ext cx="869149"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N=7 518 </a:t>
            </a:r>
          </a:p>
        </p:txBody>
      </p:sp>
      <p:sp>
        <p:nvSpPr>
          <p:cNvPr id="42" name="Line 43">
            <a:extLst>
              <a:ext uri="{FF2B5EF4-FFF2-40B4-BE49-F238E27FC236}">
                <a16:creationId xmlns:a16="http://schemas.microsoft.com/office/drawing/2014/main" id="{E069E2A1-0363-4D12-A875-8DFBBB0C7E6E}"/>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3" name="Line 44">
            <a:extLst>
              <a:ext uri="{FF2B5EF4-FFF2-40B4-BE49-F238E27FC236}">
                <a16:creationId xmlns:a16="http://schemas.microsoft.com/office/drawing/2014/main" id="{69A6975B-B214-40CD-BA90-800A0C9AEF45}"/>
              </a:ext>
            </a:extLst>
          </p:cNvPr>
          <p:cNvSpPr>
            <a:spLocks noChangeShapeType="1"/>
          </p:cNvSpPr>
          <p:nvPr>
            <p:custDataLst>
              <p:tags r:id="rId2"/>
            </p:custDataLst>
          </p:nvPr>
        </p:nvSpPr>
        <p:spPr bwMode="auto">
          <a:xfrm>
            <a:off x="6528789" y="5968290"/>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ndParaRPr>
          </a:p>
        </p:txBody>
      </p:sp>
      <p:graphicFrame>
        <p:nvGraphicFramePr>
          <p:cNvPr id="44" name="Tableau 40">
            <a:extLst>
              <a:ext uri="{FF2B5EF4-FFF2-40B4-BE49-F238E27FC236}">
                <a16:creationId xmlns:a16="http://schemas.microsoft.com/office/drawing/2014/main" id="{0ED28159-75B2-4756-99BD-F39A7C142E33}"/>
              </a:ext>
            </a:extLst>
          </p:cNvPr>
          <p:cNvGraphicFramePr>
            <a:graphicFrameLocks noGrp="1"/>
          </p:cNvGraphicFramePr>
          <p:nvPr>
            <p:extLst>
              <p:ext uri="{D42A27DB-BD31-4B8C-83A1-F6EECF244321}">
                <p14:modId xmlns:p14="http://schemas.microsoft.com/office/powerpoint/2010/main" val="1217074609"/>
              </p:ext>
            </p:extLst>
          </p:nvPr>
        </p:nvGraphicFramePr>
        <p:xfrm>
          <a:off x="201675" y="1468719"/>
          <a:ext cx="8662295" cy="3640032"/>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fr-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Warfarine</a:t>
                      </a:r>
                      <a:endParaRPr kumimoji="0" lang="fr-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6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 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6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endParaRPr kumimoji="0" lang="fr-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Nombre d’événements (%/année)</a:t>
                      </a:r>
                      <a:endParaRPr kumimoji="0" lang="fr-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eaLnBrk="0" hangingPunct="0">
                        <a:spcBef>
                          <a:spcPts val="900"/>
                        </a:spcBef>
                        <a:defRPr sz="1400">
                          <a:solidFill>
                            <a:srgbClr val="293E6B"/>
                          </a:solidFill>
                          <a:latin typeface="Arial" pitchFamily="34" charset="0"/>
                          <a:ea typeface="ヒラギノ角ゴ Pro W3"/>
                          <a:cs typeface="ヒラギノ角ゴ Pro W3"/>
                        </a:defRPr>
                      </a:lvl1pPr>
                      <a:lvl2pPr marL="742950" indent="-285750" eaLnBrk="0" hangingPunct="0">
                        <a:spcBef>
                          <a:spcPts val="900"/>
                        </a:spcBef>
                        <a:buFont typeface="Arial" pitchFamily="34" charset="0"/>
                        <a:defRPr sz="1400">
                          <a:solidFill>
                            <a:srgbClr val="293E6B"/>
                          </a:solidFill>
                          <a:latin typeface="Arial" pitchFamily="34" charset="0"/>
                          <a:ea typeface="ヒラギノ角ゴ Pro W3"/>
                          <a:cs typeface="ヒラギノ角ゴ Pro W3"/>
                        </a:defRPr>
                      </a:lvl2pPr>
                      <a:lvl3pPr marL="1143000" indent="-228600" eaLnBrk="0" hangingPunct="0">
                        <a:spcBef>
                          <a:spcPts val="600"/>
                        </a:spcBef>
                        <a:defRPr sz="1200">
                          <a:solidFill>
                            <a:srgbClr val="293E6B"/>
                          </a:solidFill>
                          <a:latin typeface="Arial" pitchFamily="34" charset="0"/>
                          <a:ea typeface="ヒラギノ角ゴ Pro W3"/>
                          <a:cs typeface="ヒラギノ角ゴ Pro W3"/>
                        </a:defRPr>
                      </a:lvl3pPr>
                      <a:lvl4pPr marL="16002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4pPr>
                      <a:lvl5pPr marL="20574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5pPr>
                      <a:lvl6pPr marL="25146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6pPr>
                      <a:lvl7pPr marL="29718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7pPr>
                      <a:lvl8pPr marL="34290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8pPr>
                      <a:lvl9pPr marL="38862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4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 / embolie systémique</a:t>
                      </a:r>
                      <a:r>
                        <a:rPr kumimoji="0" lang="fr-CA" altLang="en-US" sz="1400" b="1" i="0" u="none" strike="noStrike" cap="none" normalizeH="0" baseline="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cap="none" normalizeH="0" baseline="0">
                          <a:ln>
                            <a:noFill/>
                          </a:ln>
                          <a:solidFill>
                            <a:schemeClr val="tx1">
                              <a:lumMod val="85000"/>
                              <a:lumOff val="15000"/>
                            </a:schemeClr>
                          </a:solidFill>
                          <a:effectLst/>
                          <a:latin typeface="Arial Narrow" pitchFamily="34" charset="0"/>
                          <a:ea typeface="MS PGothic" pitchFamily="34" charset="-128"/>
                          <a:cs typeface="ヒラギノ角ゴ Pro W3"/>
                        </a:rPr>
                        <a:t> </a:t>
                      </a:r>
                      <a:endParaRPr kumimoji="0" lang="fr-CA" altLang="en-US" sz="1400" b="1" i="0" u="none" strike="noStrike" cap="none" normalizeH="0" baseline="0" dirty="0">
                        <a:ln>
                          <a:noFill/>
                        </a:ln>
                        <a:solidFill>
                          <a:schemeClr val="tx1">
                            <a:lumMod val="85000"/>
                            <a:lumOff val="15000"/>
                          </a:schemeClr>
                        </a:solidFill>
                        <a:effectLst/>
                        <a:latin typeface="Arial Narrow"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200" b="1" i="0" u="none" strike="noStrike" cap="none" normalizeH="0" baseline="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endParaRPr kumimoji="0" lang="fr-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endParaRPr kumimoji="0" lang="fr-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 80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 50-80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rPr>
                        <a:t>Hémorragie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fr-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kern="1200"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endParaRPr kumimoji="0" lang="fr-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 80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 50-80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7" name="Rectangle 31">
            <a:extLst>
              <a:ext uri="{FF2B5EF4-FFF2-40B4-BE49-F238E27FC236}">
                <a16:creationId xmlns:a16="http://schemas.microsoft.com/office/drawing/2014/main" id="{373780ED-7C18-4A3E-B73C-7494EFCA79CC}"/>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1,00</a:t>
            </a:r>
          </a:p>
        </p:txBody>
      </p:sp>
      <p:sp>
        <p:nvSpPr>
          <p:cNvPr id="48" name="Rectangle 30">
            <a:extLst>
              <a:ext uri="{FF2B5EF4-FFF2-40B4-BE49-F238E27FC236}">
                <a16:creationId xmlns:a16="http://schemas.microsoft.com/office/drawing/2014/main" id="{12779492-E6A1-493D-B74D-3A7FDCE4BFB6}"/>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1,5</a:t>
            </a:r>
          </a:p>
        </p:txBody>
      </p:sp>
      <p:sp>
        <p:nvSpPr>
          <p:cNvPr id="49" name="Rectangle 31">
            <a:extLst>
              <a:ext uri="{FF2B5EF4-FFF2-40B4-BE49-F238E27FC236}">
                <a16:creationId xmlns:a16="http://schemas.microsoft.com/office/drawing/2014/main" id="{AC921FBC-ADB9-43F3-89D0-0F3E23876F59}"/>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2,0</a:t>
            </a:r>
          </a:p>
        </p:txBody>
      </p:sp>
      <p:sp>
        <p:nvSpPr>
          <p:cNvPr id="50" name="Line 5">
            <a:extLst>
              <a:ext uri="{FF2B5EF4-FFF2-40B4-BE49-F238E27FC236}">
                <a16:creationId xmlns:a16="http://schemas.microsoft.com/office/drawing/2014/main" id="{78CCAAF4-883F-419B-82AD-5B80BFAAD542}"/>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Line 27">
            <a:extLst>
              <a:ext uri="{FF2B5EF4-FFF2-40B4-BE49-F238E27FC236}">
                <a16:creationId xmlns:a16="http://schemas.microsoft.com/office/drawing/2014/main" id="{75992D81-B4CD-45F8-97C7-FC8823428C0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Line 28">
            <a:extLst>
              <a:ext uri="{FF2B5EF4-FFF2-40B4-BE49-F238E27FC236}">
                <a16:creationId xmlns:a16="http://schemas.microsoft.com/office/drawing/2014/main" id="{3A1F73CD-A344-4C09-8A14-66C5A3C4B0A0}"/>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3" name="Rectangle 30">
            <a:extLst>
              <a:ext uri="{FF2B5EF4-FFF2-40B4-BE49-F238E27FC236}">
                <a16:creationId xmlns:a16="http://schemas.microsoft.com/office/drawing/2014/main" id="{132262DB-4941-42B3-89AB-6FD8A17CAB6C}"/>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0,5</a:t>
            </a:r>
          </a:p>
        </p:txBody>
      </p:sp>
      <p:sp>
        <p:nvSpPr>
          <p:cNvPr id="54" name="Line 27">
            <a:extLst>
              <a:ext uri="{FF2B5EF4-FFF2-40B4-BE49-F238E27FC236}">
                <a16:creationId xmlns:a16="http://schemas.microsoft.com/office/drawing/2014/main" id="{0BF1DE46-8B97-47D6-A06E-3296F6AC58B1}"/>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5" name="Line 27">
            <a:extLst>
              <a:ext uri="{FF2B5EF4-FFF2-40B4-BE49-F238E27FC236}">
                <a16:creationId xmlns:a16="http://schemas.microsoft.com/office/drawing/2014/main" id="{9A0869C3-6814-4A93-A1CA-C769A042B1A1}"/>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6" name="Rectangle 30">
            <a:extLst>
              <a:ext uri="{FF2B5EF4-FFF2-40B4-BE49-F238E27FC236}">
                <a16:creationId xmlns:a16="http://schemas.microsoft.com/office/drawing/2014/main" id="{3EAF9D2B-07CE-4FF3-B2DA-421E7B6A4317}"/>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0,25</a:t>
            </a:r>
          </a:p>
        </p:txBody>
      </p:sp>
      <p:sp>
        <p:nvSpPr>
          <p:cNvPr id="57" name="Line 5">
            <a:extLst>
              <a:ext uri="{FF2B5EF4-FFF2-40B4-BE49-F238E27FC236}">
                <a16:creationId xmlns:a16="http://schemas.microsoft.com/office/drawing/2014/main" id="{542052CC-ECCD-4892-BAE0-F89D8492A60B}"/>
              </a:ext>
            </a:extLst>
          </p:cNvPr>
          <p:cNvSpPr>
            <a:spLocks noChangeShapeType="1"/>
          </p:cNvSpPr>
          <p:nvPr/>
        </p:nvSpPr>
        <p:spPr bwMode="auto">
          <a:xfrm rot="5400000" flipV="1">
            <a:off x="6367703" y="4486982"/>
            <a:ext cx="0" cy="2345534"/>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grpSp>
        <p:nvGrpSpPr>
          <p:cNvPr id="58" name="Grouper 91">
            <a:extLst>
              <a:ext uri="{FF2B5EF4-FFF2-40B4-BE49-F238E27FC236}">
                <a16:creationId xmlns:a16="http://schemas.microsoft.com/office/drawing/2014/main" id="{83EFEDB4-F550-4510-BA5D-17DDF6E352D6}"/>
              </a:ext>
            </a:extLst>
          </p:cNvPr>
          <p:cNvGrpSpPr>
            <a:grpSpLocks/>
          </p:cNvGrpSpPr>
          <p:nvPr/>
        </p:nvGrpSpPr>
        <p:grpSpPr bwMode="auto">
          <a:xfrm>
            <a:off x="5842113" y="2894551"/>
            <a:ext cx="694744" cy="110695"/>
            <a:chOff x="5753118" y="5087961"/>
            <a:chExt cx="694917" cy="110678"/>
          </a:xfrm>
          <a:solidFill>
            <a:srgbClr val="183059"/>
          </a:solidFill>
        </p:grpSpPr>
        <p:sp>
          <p:nvSpPr>
            <p:cNvPr id="59" name="Line 37">
              <a:extLst>
                <a:ext uri="{FF2B5EF4-FFF2-40B4-BE49-F238E27FC236}">
                  <a16:creationId xmlns:a16="http://schemas.microsoft.com/office/drawing/2014/main" id="{BAAFB489-96B7-4BCC-BB9E-C36936EC8675}"/>
                </a:ext>
              </a:extLst>
            </p:cNvPr>
            <p:cNvSpPr>
              <a:spLocks noChangeShapeType="1"/>
            </p:cNvSpPr>
            <p:nvPr/>
          </p:nvSpPr>
          <p:spPr bwMode="auto">
            <a:xfrm>
              <a:off x="5753118" y="5143300"/>
              <a:ext cx="69491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61" name="Oval 41">
              <a:extLst>
                <a:ext uri="{FF2B5EF4-FFF2-40B4-BE49-F238E27FC236}">
                  <a16:creationId xmlns:a16="http://schemas.microsoft.com/office/drawing/2014/main" id="{BE810BD2-1A7B-45C9-A327-674DFC35E8B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62" name="Grouper 161">
            <a:extLst>
              <a:ext uri="{FF2B5EF4-FFF2-40B4-BE49-F238E27FC236}">
                <a16:creationId xmlns:a16="http://schemas.microsoft.com/office/drawing/2014/main" id="{D2AFDA9A-EEE3-4881-B9CC-E6B98782C434}"/>
              </a:ext>
            </a:extLst>
          </p:cNvPr>
          <p:cNvGrpSpPr>
            <a:grpSpLocks/>
          </p:cNvGrpSpPr>
          <p:nvPr/>
        </p:nvGrpSpPr>
        <p:grpSpPr bwMode="auto">
          <a:xfrm>
            <a:off x="5704363" y="3259647"/>
            <a:ext cx="580949" cy="110695"/>
            <a:chOff x="5819017" y="5087961"/>
            <a:chExt cx="581094" cy="110678"/>
          </a:xfrm>
          <a:solidFill>
            <a:srgbClr val="183059"/>
          </a:solidFill>
        </p:grpSpPr>
        <p:sp>
          <p:nvSpPr>
            <p:cNvPr id="63" name="Line 37">
              <a:extLst>
                <a:ext uri="{FF2B5EF4-FFF2-40B4-BE49-F238E27FC236}">
                  <a16:creationId xmlns:a16="http://schemas.microsoft.com/office/drawing/2014/main" id="{AB9E3E3C-0113-404E-BF9F-E096AB469BA1}"/>
                </a:ext>
              </a:extLst>
            </p:cNvPr>
            <p:cNvSpPr>
              <a:spLocks noChangeShapeType="1"/>
            </p:cNvSpPr>
            <p:nvPr/>
          </p:nvSpPr>
          <p:spPr bwMode="auto">
            <a:xfrm>
              <a:off x="5819017" y="5143300"/>
              <a:ext cx="581094"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64" name="Oval 41">
              <a:extLst>
                <a:ext uri="{FF2B5EF4-FFF2-40B4-BE49-F238E27FC236}">
                  <a16:creationId xmlns:a16="http://schemas.microsoft.com/office/drawing/2014/main" id="{38E96CB4-F522-4CD5-93D1-34D3A590241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65" name="Grouper 164">
            <a:extLst>
              <a:ext uri="{FF2B5EF4-FFF2-40B4-BE49-F238E27FC236}">
                <a16:creationId xmlns:a16="http://schemas.microsoft.com/office/drawing/2014/main" id="{DCD255F6-14E7-402F-8811-FA7E85CB3E94}"/>
              </a:ext>
            </a:extLst>
          </p:cNvPr>
          <p:cNvGrpSpPr>
            <a:grpSpLocks/>
          </p:cNvGrpSpPr>
          <p:nvPr/>
        </p:nvGrpSpPr>
        <p:grpSpPr bwMode="auto">
          <a:xfrm>
            <a:off x="5710351" y="3625772"/>
            <a:ext cx="766614" cy="110695"/>
            <a:chOff x="5753118" y="5087961"/>
            <a:chExt cx="766805" cy="110678"/>
          </a:xfrm>
          <a:solidFill>
            <a:srgbClr val="183059"/>
          </a:solidFill>
        </p:grpSpPr>
        <p:sp>
          <p:nvSpPr>
            <p:cNvPr id="75" name="Line 37">
              <a:extLst>
                <a:ext uri="{FF2B5EF4-FFF2-40B4-BE49-F238E27FC236}">
                  <a16:creationId xmlns:a16="http://schemas.microsoft.com/office/drawing/2014/main" id="{91EB460E-9374-490B-A27B-458E202DCA02}"/>
                </a:ext>
              </a:extLst>
            </p:cNvPr>
            <p:cNvSpPr>
              <a:spLocks noChangeShapeType="1"/>
            </p:cNvSpPr>
            <p:nvPr/>
          </p:nvSpPr>
          <p:spPr bwMode="auto">
            <a:xfrm>
              <a:off x="5753118" y="5143300"/>
              <a:ext cx="76680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76" name="Oval 41">
              <a:extLst>
                <a:ext uri="{FF2B5EF4-FFF2-40B4-BE49-F238E27FC236}">
                  <a16:creationId xmlns:a16="http://schemas.microsoft.com/office/drawing/2014/main" id="{56E4742F-D199-4218-B2C6-80A855F0F6FB}"/>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77" name="Grouper 167">
            <a:extLst>
              <a:ext uri="{FF2B5EF4-FFF2-40B4-BE49-F238E27FC236}">
                <a16:creationId xmlns:a16="http://schemas.microsoft.com/office/drawing/2014/main" id="{E2A5EB2A-BB0D-4CED-BFAD-7DF819F2FCCC}"/>
              </a:ext>
            </a:extLst>
          </p:cNvPr>
          <p:cNvGrpSpPr>
            <a:grpSpLocks/>
          </p:cNvGrpSpPr>
          <p:nvPr/>
        </p:nvGrpSpPr>
        <p:grpSpPr bwMode="auto">
          <a:xfrm>
            <a:off x="5776231" y="4477545"/>
            <a:ext cx="646832" cy="110695"/>
            <a:chOff x="5801042" y="5087961"/>
            <a:chExt cx="646993" cy="110678"/>
          </a:xfrm>
          <a:solidFill>
            <a:srgbClr val="183059"/>
          </a:solidFill>
        </p:grpSpPr>
        <p:sp>
          <p:nvSpPr>
            <p:cNvPr id="78" name="Line 37">
              <a:extLst>
                <a:ext uri="{FF2B5EF4-FFF2-40B4-BE49-F238E27FC236}">
                  <a16:creationId xmlns:a16="http://schemas.microsoft.com/office/drawing/2014/main" id="{4474A55B-EAC4-4A6C-8C1A-C4ACF83003B8}"/>
                </a:ext>
              </a:extLst>
            </p:cNvPr>
            <p:cNvSpPr>
              <a:spLocks noChangeShapeType="1"/>
            </p:cNvSpPr>
            <p:nvPr/>
          </p:nvSpPr>
          <p:spPr bwMode="auto">
            <a:xfrm>
              <a:off x="5801042" y="5143300"/>
              <a:ext cx="646993"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79" name="Oval 41">
              <a:extLst>
                <a:ext uri="{FF2B5EF4-FFF2-40B4-BE49-F238E27FC236}">
                  <a16:creationId xmlns:a16="http://schemas.microsoft.com/office/drawing/2014/main" id="{D3ABBDA3-D826-4AAD-837E-8C992B25052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80" name="Grouper 170">
            <a:extLst>
              <a:ext uri="{FF2B5EF4-FFF2-40B4-BE49-F238E27FC236}">
                <a16:creationId xmlns:a16="http://schemas.microsoft.com/office/drawing/2014/main" id="{5D78A44D-8208-4DA5-8AC5-D3494B5E2537}"/>
              </a:ext>
            </a:extLst>
          </p:cNvPr>
          <p:cNvGrpSpPr>
            <a:grpSpLocks/>
          </p:cNvGrpSpPr>
          <p:nvPr/>
        </p:nvGrpSpPr>
        <p:grpSpPr bwMode="auto">
          <a:xfrm>
            <a:off x="5806178" y="4839248"/>
            <a:ext cx="485123" cy="110695"/>
            <a:chOff x="5854959" y="5087961"/>
            <a:chExt cx="485244" cy="110678"/>
          </a:xfrm>
          <a:solidFill>
            <a:srgbClr val="183059"/>
          </a:solidFill>
        </p:grpSpPr>
        <p:sp>
          <p:nvSpPr>
            <p:cNvPr id="81" name="Line 37">
              <a:extLst>
                <a:ext uri="{FF2B5EF4-FFF2-40B4-BE49-F238E27FC236}">
                  <a16:creationId xmlns:a16="http://schemas.microsoft.com/office/drawing/2014/main" id="{358CCEF9-2680-4F0E-8112-2982F730E698}"/>
                </a:ext>
              </a:extLst>
            </p:cNvPr>
            <p:cNvSpPr>
              <a:spLocks noChangeShapeType="1"/>
            </p:cNvSpPr>
            <p:nvPr/>
          </p:nvSpPr>
          <p:spPr bwMode="auto">
            <a:xfrm>
              <a:off x="5854959" y="5143300"/>
              <a:ext cx="485244"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82" name="Oval 41">
              <a:extLst>
                <a:ext uri="{FF2B5EF4-FFF2-40B4-BE49-F238E27FC236}">
                  <a16:creationId xmlns:a16="http://schemas.microsoft.com/office/drawing/2014/main" id="{1FFD773C-8802-4B65-AC6A-734AC5659D6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83" name="Grouper 173">
            <a:extLst>
              <a:ext uri="{FF2B5EF4-FFF2-40B4-BE49-F238E27FC236}">
                <a16:creationId xmlns:a16="http://schemas.microsoft.com/office/drawing/2014/main" id="{8DFF7FF1-57BF-4A01-A957-0AA82EB4AB70}"/>
              </a:ext>
            </a:extLst>
          </p:cNvPr>
          <p:cNvGrpSpPr>
            <a:grpSpLocks/>
          </p:cNvGrpSpPr>
          <p:nvPr/>
        </p:nvGrpSpPr>
        <p:grpSpPr bwMode="auto">
          <a:xfrm>
            <a:off x="5581591" y="5209677"/>
            <a:ext cx="401275" cy="110695"/>
            <a:chOff x="5902883" y="5087961"/>
            <a:chExt cx="401375" cy="110678"/>
          </a:xfrm>
          <a:solidFill>
            <a:srgbClr val="183059"/>
          </a:solidFill>
        </p:grpSpPr>
        <p:sp>
          <p:nvSpPr>
            <p:cNvPr id="84" name="Line 37">
              <a:extLst>
                <a:ext uri="{FF2B5EF4-FFF2-40B4-BE49-F238E27FC236}">
                  <a16:creationId xmlns:a16="http://schemas.microsoft.com/office/drawing/2014/main" id="{56287DE6-C79B-4E83-9958-A8029E233EE5}"/>
                </a:ext>
              </a:extLst>
            </p:cNvPr>
            <p:cNvSpPr>
              <a:spLocks noChangeShapeType="1"/>
            </p:cNvSpPr>
            <p:nvPr/>
          </p:nvSpPr>
          <p:spPr bwMode="auto">
            <a:xfrm>
              <a:off x="5902883" y="5143300"/>
              <a:ext cx="40137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85" name="Oval 41">
              <a:extLst>
                <a:ext uri="{FF2B5EF4-FFF2-40B4-BE49-F238E27FC236}">
                  <a16:creationId xmlns:a16="http://schemas.microsoft.com/office/drawing/2014/main" id="{5E7E03BB-ECF1-480C-A6F0-EDFCC17659F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pic>
        <p:nvPicPr>
          <p:cNvPr id="66" name="4E92DA43-5712-40E9-AFDC-2C1062C78C6F" descr="7646DFF2-B812-4635-AA57-5171E34E5A45@chrc">
            <a:extLst>
              <a:ext uri="{FF2B5EF4-FFF2-40B4-BE49-F238E27FC236}">
                <a16:creationId xmlns:a16="http://schemas.microsoft.com/office/drawing/2014/main" id="{7B083A55-104E-4F78-9C36-8B66E55FB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69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200329"/>
          </a:xfrm>
          <a:prstGeom prst="rect">
            <a:avLst/>
          </a:prstGeom>
          <a:noFill/>
        </p:spPr>
        <p:txBody>
          <a:bodyPr wrap="square">
            <a:spAutoFit/>
          </a:bodyPr>
          <a:lstStyle/>
          <a:p>
            <a:pPr>
              <a:defRPr/>
            </a:pPr>
            <a:r>
              <a:rPr lang="fr-FR" sz="3200" b="1" dirty="0">
                <a:solidFill>
                  <a:srgbClr val="1B1A5A"/>
                </a:solidFill>
                <a:latin typeface="Arial Narrow" pitchFamily="34" charset="0"/>
                <a:ea typeface="Lato" panose="020F0502020204030203" pitchFamily="34" charset="0"/>
                <a:cs typeface="Lato" panose="020F0502020204030203" pitchFamily="34" charset="0"/>
              </a:rPr>
              <a:t>Examen des données : le dabigatran </a:t>
            </a:r>
          </a:p>
          <a:p>
            <a:pPr>
              <a:defRPr/>
            </a:pPr>
            <a:r>
              <a:rPr lang="fr-FR" sz="2000" b="1" dirty="0">
                <a:solidFill>
                  <a:srgbClr val="0070C0"/>
                </a:solidFill>
                <a:latin typeface="Arial Narrow" pitchFamily="34" charset="0"/>
                <a:ea typeface="Lato" panose="020F0502020204030203" pitchFamily="34" charset="0"/>
                <a:cs typeface="Lato" panose="020F0502020204030203" pitchFamily="34" charset="0"/>
              </a:rPr>
              <a:t>Résultats de l’étude RE-LY pour le dabigatran 110 mg BID et 150 mg BID pour les différentes valeurs de la fonction rénale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38299" y="125614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5" name="Tableau 40">
            <a:extLst>
              <a:ext uri="{FF2B5EF4-FFF2-40B4-BE49-F238E27FC236}">
                <a16:creationId xmlns:a16="http://schemas.microsoft.com/office/drawing/2014/main" id="{2445222E-2D70-42CC-BCF0-15B7F88FA930}"/>
              </a:ext>
            </a:extLst>
          </p:cNvPr>
          <p:cNvGraphicFramePr>
            <a:graphicFrameLocks noGrp="1"/>
          </p:cNvGraphicFramePr>
          <p:nvPr>
            <p:extLst>
              <p:ext uri="{D42A27DB-BD31-4B8C-83A1-F6EECF244321}">
                <p14:modId xmlns:p14="http://schemas.microsoft.com/office/powerpoint/2010/main" val="1176218029"/>
              </p:ext>
            </p:extLst>
          </p:nvPr>
        </p:nvGraphicFramePr>
        <p:xfrm>
          <a:off x="533152" y="1467212"/>
          <a:ext cx="8124866" cy="3325413"/>
        </p:xfrm>
        <a:graphic>
          <a:graphicData uri="http://schemas.openxmlformats.org/drawingml/2006/table">
            <a:tbl>
              <a:tblPr>
                <a:effectLst>
                  <a:outerShdw blurRad="50800" dist="38100" dir="2700000" algn="tl" rotWithShape="0">
                    <a:prstClr val="black">
                      <a:alpha val="40000"/>
                    </a:prstClr>
                  </a:outerShdw>
                </a:effectLst>
              </a:tblPr>
              <a:tblGrid>
                <a:gridCol w="2062131">
                  <a:extLst>
                    <a:ext uri="{9D8B030D-6E8A-4147-A177-3AD203B41FA5}">
                      <a16:colId xmlns:a16="http://schemas.microsoft.com/office/drawing/2014/main" val="20000"/>
                    </a:ext>
                  </a:extLst>
                </a:gridCol>
                <a:gridCol w="1973943">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vs</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vs</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4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AVC/embolie systémique</a:t>
                      </a:r>
                      <a:endParaRPr kumimoji="0" lang="en-CA" altLang="en-US" sz="14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err="1">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Hémorragie</a:t>
                      </a:r>
                      <a:r>
                        <a:rPr kumimoji="0" lang="en-CA" altLang="en-US" sz="1600" b="1" i="0" u="none" strike="noStrike" cap="none" normalizeH="0" baseline="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6" name="Grouper 44">
            <a:extLst>
              <a:ext uri="{FF2B5EF4-FFF2-40B4-BE49-F238E27FC236}">
                <a16:creationId xmlns:a16="http://schemas.microsoft.com/office/drawing/2014/main" id="{C7C62EFD-395C-4475-9170-32919DD762FA}"/>
              </a:ext>
            </a:extLst>
          </p:cNvPr>
          <p:cNvGrpSpPr>
            <a:grpSpLocks/>
          </p:cNvGrpSpPr>
          <p:nvPr/>
        </p:nvGrpSpPr>
        <p:grpSpPr bwMode="auto">
          <a:xfrm>
            <a:off x="2066038" y="5120297"/>
            <a:ext cx="2547690" cy="290014"/>
            <a:chOff x="4542939" y="5561013"/>
            <a:chExt cx="2547796" cy="290038"/>
          </a:xfrm>
        </p:grpSpPr>
        <p:sp>
          <p:nvSpPr>
            <p:cNvPr id="77" name="Rectangle 31">
              <a:extLst>
                <a:ext uri="{FF2B5EF4-FFF2-40B4-BE49-F238E27FC236}">
                  <a16:creationId xmlns:a16="http://schemas.microsoft.com/office/drawing/2014/main" id="{EFE30A32-1AE6-4540-B05F-646930B03E6B}"/>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78" name="Rectangle 77">
              <a:extLst>
                <a:ext uri="{FF2B5EF4-FFF2-40B4-BE49-F238E27FC236}">
                  <a16:creationId xmlns:a16="http://schemas.microsoft.com/office/drawing/2014/main" id="{E2AE10C3-185A-4EE9-97DD-A22E2F90FEE7}"/>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9" name="Rectangle 78">
              <a:extLst>
                <a:ext uri="{FF2B5EF4-FFF2-40B4-BE49-F238E27FC236}">
                  <a16:creationId xmlns:a16="http://schemas.microsoft.com/office/drawing/2014/main" id="{46397CE8-40DB-4E79-B388-1D94477D3601}"/>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80" name="Line 27">
              <a:extLst>
                <a:ext uri="{FF2B5EF4-FFF2-40B4-BE49-F238E27FC236}">
                  <a16:creationId xmlns:a16="http://schemas.microsoft.com/office/drawing/2014/main" id="{9946A769-36D8-408C-BBB0-36957E709F4A}"/>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1" name="Line 28">
              <a:extLst>
                <a:ext uri="{FF2B5EF4-FFF2-40B4-BE49-F238E27FC236}">
                  <a16:creationId xmlns:a16="http://schemas.microsoft.com/office/drawing/2014/main" id="{8D1302D5-0AA0-40E4-86F2-150AB38EEA23}"/>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2" name="Rectangle 30">
              <a:extLst>
                <a:ext uri="{FF2B5EF4-FFF2-40B4-BE49-F238E27FC236}">
                  <a16:creationId xmlns:a16="http://schemas.microsoft.com/office/drawing/2014/main" id="{66C7DEFC-A177-456A-A960-310901EB5C27}"/>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83" name="Line 27">
              <a:extLst>
                <a:ext uri="{FF2B5EF4-FFF2-40B4-BE49-F238E27FC236}">
                  <a16:creationId xmlns:a16="http://schemas.microsoft.com/office/drawing/2014/main" id="{43E113BA-6CED-45AC-8C7A-0D755D6CFBC9}"/>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4" name="Line 27">
              <a:extLst>
                <a:ext uri="{FF2B5EF4-FFF2-40B4-BE49-F238E27FC236}">
                  <a16:creationId xmlns:a16="http://schemas.microsoft.com/office/drawing/2014/main" id="{A2D70801-30ED-415C-98D0-FFB870A60C1C}"/>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85" name="Rectangle 30">
              <a:extLst>
                <a:ext uri="{FF2B5EF4-FFF2-40B4-BE49-F238E27FC236}">
                  <a16:creationId xmlns:a16="http://schemas.microsoft.com/office/drawing/2014/main" id="{33972965-41DB-4228-86AE-8C1C5590328D}"/>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86" name="Line 5">
              <a:extLst>
                <a:ext uri="{FF2B5EF4-FFF2-40B4-BE49-F238E27FC236}">
                  <a16:creationId xmlns:a16="http://schemas.microsoft.com/office/drawing/2014/main" id="{8BAC522D-8B66-4C66-9BCC-6587DEEAF506}"/>
                </a:ext>
              </a:extLst>
            </p:cNvPr>
            <p:cNvSpPr>
              <a:spLocks noChangeShapeType="1"/>
            </p:cNvSpPr>
            <p:nvPr/>
          </p:nvSpPr>
          <p:spPr bwMode="auto">
            <a:xfrm rot="5400000" flipV="1">
              <a:off x="5827612" y="4393349"/>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grpSp>
      <p:sp>
        <p:nvSpPr>
          <p:cNvPr id="87" name="Rectangle 31">
            <a:extLst>
              <a:ext uri="{FF2B5EF4-FFF2-40B4-BE49-F238E27FC236}">
                <a16:creationId xmlns:a16="http://schemas.microsoft.com/office/drawing/2014/main" id="{44A9CAAD-2DBF-41A5-ACC4-E7F99D25EAC1}"/>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1,00</a:t>
            </a:r>
          </a:p>
        </p:txBody>
      </p:sp>
      <p:sp>
        <p:nvSpPr>
          <p:cNvPr id="88" name="Rectangle 30">
            <a:extLst>
              <a:ext uri="{FF2B5EF4-FFF2-40B4-BE49-F238E27FC236}">
                <a16:creationId xmlns:a16="http://schemas.microsoft.com/office/drawing/2014/main" id="{1509E9D6-3FD0-4068-B163-18E8CFA8187E}"/>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1,5</a:t>
            </a:r>
          </a:p>
        </p:txBody>
      </p:sp>
      <p:sp>
        <p:nvSpPr>
          <p:cNvPr id="89" name="Rectangle 31">
            <a:extLst>
              <a:ext uri="{FF2B5EF4-FFF2-40B4-BE49-F238E27FC236}">
                <a16:creationId xmlns:a16="http://schemas.microsoft.com/office/drawing/2014/main" id="{6DBC7D2E-E2F5-4DC9-A27C-9BF9B31EEB59}"/>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2,0</a:t>
            </a:r>
          </a:p>
        </p:txBody>
      </p:sp>
      <p:sp>
        <p:nvSpPr>
          <p:cNvPr id="90" name="Line 27">
            <a:extLst>
              <a:ext uri="{FF2B5EF4-FFF2-40B4-BE49-F238E27FC236}">
                <a16:creationId xmlns:a16="http://schemas.microsoft.com/office/drawing/2014/main" id="{D9AB2745-D525-4265-A226-88903797B01D}"/>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Line 28">
            <a:extLst>
              <a:ext uri="{FF2B5EF4-FFF2-40B4-BE49-F238E27FC236}">
                <a16:creationId xmlns:a16="http://schemas.microsoft.com/office/drawing/2014/main" id="{BBBED230-21F0-40D1-BFE3-53DEA78917DA}"/>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Rectangle 30">
            <a:extLst>
              <a:ext uri="{FF2B5EF4-FFF2-40B4-BE49-F238E27FC236}">
                <a16:creationId xmlns:a16="http://schemas.microsoft.com/office/drawing/2014/main" id="{04C26D4E-A559-4288-AA86-1EF4B01DCFE9}"/>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0,5</a:t>
            </a:r>
          </a:p>
        </p:txBody>
      </p:sp>
      <p:sp>
        <p:nvSpPr>
          <p:cNvPr id="93" name="Line 27">
            <a:extLst>
              <a:ext uri="{FF2B5EF4-FFF2-40B4-BE49-F238E27FC236}">
                <a16:creationId xmlns:a16="http://schemas.microsoft.com/office/drawing/2014/main" id="{D15D7EAD-8757-4C84-A3B5-30F261DB76A7}"/>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Line 27">
            <a:extLst>
              <a:ext uri="{FF2B5EF4-FFF2-40B4-BE49-F238E27FC236}">
                <a16:creationId xmlns:a16="http://schemas.microsoft.com/office/drawing/2014/main" id="{9A2714A2-1BA4-48B4-8F66-E1153938DEFE}"/>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Rectangle 30">
            <a:extLst>
              <a:ext uri="{FF2B5EF4-FFF2-40B4-BE49-F238E27FC236}">
                <a16:creationId xmlns:a16="http://schemas.microsoft.com/office/drawing/2014/main" id="{B991EE87-0D1C-417B-AF0E-4A9879647C0A}"/>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algn="r" defTabSz="914400" eaLnBrk="1" fontAlgn="base" hangingPunct="1">
              <a:lnSpc>
                <a:spcPct val="90000"/>
              </a:lnSpc>
              <a:spcBef>
                <a:spcPct val="50000"/>
              </a:spcBef>
              <a:spcAft>
                <a:spcPct val="0"/>
              </a:spcAft>
              <a:buClr>
                <a:srgbClr val="FF9900"/>
              </a:buClr>
              <a:buFont typeface="Wingdings" pitchFamily="2" charset="2"/>
              <a:buNone/>
            </a:pPr>
            <a:r>
              <a:rPr lang="en-GB" altLang="en-US" sz="1200"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0,25</a:t>
            </a:r>
          </a:p>
        </p:txBody>
      </p:sp>
      <p:sp>
        <p:nvSpPr>
          <p:cNvPr id="96" name="Line 5">
            <a:extLst>
              <a:ext uri="{FF2B5EF4-FFF2-40B4-BE49-F238E27FC236}">
                <a16:creationId xmlns:a16="http://schemas.microsoft.com/office/drawing/2014/main" id="{D2F31875-74B9-4C43-9681-C26AE9884939}"/>
              </a:ext>
            </a:extLst>
          </p:cNvPr>
          <p:cNvSpPr>
            <a:spLocks noChangeShapeType="1"/>
          </p:cNvSpPr>
          <p:nvPr/>
        </p:nvSpPr>
        <p:spPr bwMode="auto">
          <a:xfrm rot="5400000" flipV="1">
            <a:off x="6663023" y="3952602"/>
            <a:ext cx="0" cy="2345534"/>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Line 43">
            <a:extLst>
              <a:ext uri="{FF2B5EF4-FFF2-40B4-BE49-F238E27FC236}">
                <a16:creationId xmlns:a16="http://schemas.microsoft.com/office/drawing/2014/main" id="{50F70066-4818-4314-B830-A519963B3590}"/>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98" name="Line 44">
            <a:extLst>
              <a:ext uri="{FF2B5EF4-FFF2-40B4-BE49-F238E27FC236}">
                <a16:creationId xmlns:a16="http://schemas.microsoft.com/office/drawing/2014/main" id="{33A8DB8F-9A7F-4598-AACF-5B57A1EA1CCA}"/>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Text Box 84">
            <a:extLst>
              <a:ext uri="{FF2B5EF4-FFF2-40B4-BE49-F238E27FC236}">
                <a16:creationId xmlns:a16="http://schemas.microsoft.com/office/drawing/2014/main" id="{A5B59DCB-08EF-4261-8DBA-27D0F5D6948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du </a:t>
            </a: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110</a:t>
            </a:r>
          </a:p>
        </p:txBody>
      </p:sp>
      <p:sp>
        <p:nvSpPr>
          <p:cNvPr id="100" name="Text Box 84">
            <a:extLst>
              <a:ext uri="{FF2B5EF4-FFF2-40B4-BE49-F238E27FC236}">
                <a16:creationId xmlns:a16="http://schemas.microsoft.com/office/drawing/2014/main" id="{20F9ED58-BE27-48B2-9C91-AA702FE9D25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5BCCDF"/>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 de la warfarine</a:t>
            </a:r>
          </a:p>
        </p:txBody>
      </p:sp>
      <p:sp>
        <p:nvSpPr>
          <p:cNvPr id="101" name="Line 43">
            <a:extLst>
              <a:ext uri="{FF2B5EF4-FFF2-40B4-BE49-F238E27FC236}">
                <a16:creationId xmlns:a16="http://schemas.microsoft.com/office/drawing/2014/main" id="{E8FB7E55-6C0E-4274-B26B-59083049D24C}"/>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19325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2" name="Line 44">
            <a:extLst>
              <a:ext uri="{FF2B5EF4-FFF2-40B4-BE49-F238E27FC236}">
                <a16:creationId xmlns:a16="http://schemas.microsoft.com/office/drawing/2014/main" id="{8550E5DD-E7EA-406A-BD8D-DE558CDD3F6F}"/>
              </a:ext>
            </a:extLst>
          </p:cNvPr>
          <p:cNvSpPr>
            <a:spLocks noChangeShapeType="1"/>
          </p:cNvSpPr>
          <p:nvPr>
            <p:custDataLst>
              <p:tags r:id="rId6"/>
            </p:custDataLst>
          </p:nvPr>
        </p:nvSpPr>
        <p:spPr bwMode="auto">
          <a:xfrm>
            <a:off x="6737395" y="5476497"/>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Text Box 84">
            <a:extLst>
              <a:ext uri="{FF2B5EF4-FFF2-40B4-BE49-F238E27FC236}">
                <a16:creationId xmlns:a16="http://schemas.microsoft.com/office/drawing/2014/main" id="{8DB11E98-238A-4718-8B3A-DC5FC37F7D37}"/>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du </a:t>
            </a: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Dabi</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150</a:t>
            </a:r>
          </a:p>
        </p:txBody>
      </p:sp>
      <p:sp>
        <p:nvSpPr>
          <p:cNvPr id="104" name="Text Box 84">
            <a:extLst>
              <a:ext uri="{FF2B5EF4-FFF2-40B4-BE49-F238E27FC236}">
                <a16:creationId xmlns:a16="http://schemas.microsoft.com/office/drawing/2014/main" id="{0C0E1D33-2456-403B-8350-C01DA1FD0C1D}"/>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defTabSz="914400">
              <a:defRPr/>
            </a:pPr>
            <a:endPar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endParaRPr>
          </a:p>
          <a:p>
            <a:pPr defTabSz="914400">
              <a:defRPr/>
            </a:pPr>
            <a:r>
              <a:rPr lang="en-CA" kern="0" dirty="0" err="1">
                <a:solidFill>
                  <a:srgbClr val="5BCCDF"/>
                </a:solidFill>
                <a:latin typeface="Arial Narrow" panose="020B0606020202030204" pitchFamily="34" charset="0"/>
                <a:ea typeface="Lato" panose="020F0502020204030203" pitchFamily="34" charset="0"/>
                <a:cs typeface="Lato" panose="020F0502020204030203" pitchFamily="34" charset="0"/>
              </a:rPr>
              <a:t>Supériorité</a:t>
            </a:r>
            <a:r>
              <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rPr>
              <a:t> de la warfarine</a:t>
            </a:r>
          </a:p>
          <a:p>
            <a:pPr defTabSz="914400">
              <a:defRPr/>
            </a:pPr>
            <a:endParaRPr lang="en-CA" kern="0" dirty="0">
              <a:solidFill>
                <a:srgbClr val="5BCCDF"/>
              </a:solidFill>
              <a:latin typeface="Arial Narrow" panose="020B0606020202030204" pitchFamily="34" charset="0"/>
              <a:ea typeface="Lato" panose="020F0502020204030203" pitchFamily="34" charset="0"/>
              <a:cs typeface="Lato" panose="020F0502020204030203" pitchFamily="34" charset="0"/>
            </a:endParaRPr>
          </a:p>
        </p:txBody>
      </p:sp>
      <p:sp>
        <p:nvSpPr>
          <p:cNvPr id="105" name="Line 5">
            <a:extLst>
              <a:ext uri="{FF2B5EF4-FFF2-40B4-BE49-F238E27FC236}">
                <a16:creationId xmlns:a16="http://schemas.microsoft.com/office/drawing/2014/main" id="{6C0DA1E9-7067-4EDE-A65C-3B157EEB681F}"/>
              </a:ext>
            </a:extLst>
          </p:cNvPr>
          <p:cNvSpPr>
            <a:spLocks noChangeShapeType="1"/>
          </p:cNvSpPr>
          <p:nvPr/>
        </p:nvSpPr>
        <p:spPr bwMode="auto">
          <a:xfrm flipV="1">
            <a:off x="3352669" y="2131931"/>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Line 37">
            <a:extLst>
              <a:ext uri="{FF2B5EF4-FFF2-40B4-BE49-F238E27FC236}">
                <a16:creationId xmlns:a16="http://schemas.microsoft.com/office/drawing/2014/main" id="{8E94155A-0137-46E4-ABEE-B8E71FCE1DB3}"/>
              </a:ext>
            </a:extLst>
          </p:cNvPr>
          <p:cNvSpPr>
            <a:spLocks noChangeShapeType="1"/>
          </p:cNvSpPr>
          <p:nvPr/>
        </p:nvSpPr>
        <p:spPr bwMode="auto">
          <a:xfrm>
            <a:off x="2878287" y="2553600"/>
            <a:ext cx="820695"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7" name="Oval 41">
            <a:extLst>
              <a:ext uri="{FF2B5EF4-FFF2-40B4-BE49-F238E27FC236}">
                <a16:creationId xmlns:a16="http://schemas.microsoft.com/office/drawing/2014/main" id="{23455037-460F-472C-8AA1-489C0D25D952}"/>
              </a:ext>
            </a:extLst>
          </p:cNvPr>
          <p:cNvSpPr>
            <a:spLocks noChangeAspect="1" noChangeArrowheads="1"/>
          </p:cNvSpPr>
          <p:nvPr/>
        </p:nvSpPr>
        <p:spPr bwMode="auto">
          <a:xfrm>
            <a:off x="3099925" y="2486678"/>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08" name="Line 37">
            <a:extLst>
              <a:ext uri="{FF2B5EF4-FFF2-40B4-BE49-F238E27FC236}">
                <a16:creationId xmlns:a16="http://schemas.microsoft.com/office/drawing/2014/main" id="{6201D452-93F4-4965-8CD6-69B25A680109}"/>
              </a:ext>
            </a:extLst>
          </p:cNvPr>
          <p:cNvSpPr>
            <a:spLocks noChangeShapeType="1"/>
          </p:cNvSpPr>
          <p:nvPr/>
        </p:nvSpPr>
        <p:spPr bwMode="auto">
          <a:xfrm>
            <a:off x="3022200" y="2896732"/>
            <a:ext cx="578440"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09" name="Oval 41">
            <a:extLst>
              <a:ext uri="{FF2B5EF4-FFF2-40B4-BE49-F238E27FC236}">
                <a16:creationId xmlns:a16="http://schemas.microsoft.com/office/drawing/2014/main" id="{F7B16067-8EA3-4C86-88B9-E0EEBB5C2B23}"/>
              </a:ext>
            </a:extLst>
          </p:cNvPr>
          <p:cNvSpPr>
            <a:spLocks noChangeAspect="1" noChangeArrowheads="1"/>
          </p:cNvSpPr>
          <p:nvPr/>
        </p:nvSpPr>
        <p:spPr bwMode="auto">
          <a:xfrm>
            <a:off x="3178058" y="284138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0" name="Line 37">
            <a:extLst>
              <a:ext uri="{FF2B5EF4-FFF2-40B4-BE49-F238E27FC236}">
                <a16:creationId xmlns:a16="http://schemas.microsoft.com/office/drawing/2014/main" id="{24339C7B-1EB1-43C5-8E2C-425C77F485BC}"/>
              </a:ext>
            </a:extLst>
          </p:cNvPr>
          <p:cNvSpPr>
            <a:spLocks noChangeShapeType="1"/>
          </p:cNvSpPr>
          <p:nvPr/>
        </p:nvSpPr>
        <p:spPr bwMode="auto">
          <a:xfrm>
            <a:off x="2889073" y="3294951"/>
            <a:ext cx="69460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1" name="Oval 41">
            <a:extLst>
              <a:ext uri="{FF2B5EF4-FFF2-40B4-BE49-F238E27FC236}">
                <a16:creationId xmlns:a16="http://schemas.microsoft.com/office/drawing/2014/main" id="{1E4E3D4B-7E4D-4FFF-90BC-CDAA0E758123}"/>
              </a:ext>
            </a:extLst>
          </p:cNvPr>
          <p:cNvSpPr>
            <a:spLocks noChangeAspect="1" noChangeArrowheads="1"/>
          </p:cNvSpPr>
          <p:nvPr/>
        </p:nvSpPr>
        <p:spPr bwMode="auto">
          <a:xfrm>
            <a:off x="3099922" y="322802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2" name="Line 37">
            <a:extLst>
              <a:ext uri="{FF2B5EF4-FFF2-40B4-BE49-F238E27FC236}">
                <a16:creationId xmlns:a16="http://schemas.microsoft.com/office/drawing/2014/main" id="{417E8C35-C2A8-42B7-A7F7-A183A9E6786F}"/>
              </a:ext>
            </a:extLst>
          </p:cNvPr>
          <p:cNvSpPr>
            <a:spLocks noChangeShapeType="1"/>
          </p:cNvSpPr>
          <p:nvPr/>
        </p:nvSpPr>
        <p:spPr bwMode="auto">
          <a:xfrm>
            <a:off x="2673048" y="4102165"/>
            <a:ext cx="473123"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3" name="Oval 41">
            <a:extLst>
              <a:ext uri="{FF2B5EF4-FFF2-40B4-BE49-F238E27FC236}">
                <a16:creationId xmlns:a16="http://schemas.microsoft.com/office/drawing/2014/main" id="{DF45CE5A-93CD-4362-B3BB-0CDCC25AC82A}"/>
              </a:ext>
            </a:extLst>
          </p:cNvPr>
          <p:cNvSpPr>
            <a:spLocks noChangeAspect="1" noChangeArrowheads="1"/>
          </p:cNvSpPr>
          <p:nvPr/>
        </p:nvSpPr>
        <p:spPr bwMode="auto">
          <a:xfrm>
            <a:off x="2907987" y="404681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endParaRPr>
          </a:p>
        </p:txBody>
      </p:sp>
      <p:sp>
        <p:nvSpPr>
          <p:cNvPr id="114" name="Line 37">
            <a:extLst>
              <a:ext uri="{FF2B5EF4-FFF2-40B4-BE49-F238E27FC236}">
                <a16:creationId xmlns:a16="http://schemas.microsoft.com/office/drawing/2014/main" id="{E25570A3-FA1F-426F-9578-89E05A4DE398}"/>
              </a:ext>
            </a:extLst>
          </p:cNvPr>
          <p:cNvSpPr>
            <a:spLocks noChangeShapeType="1"/>
          </p:cNvSpPr>
          <p:nvPr/>
        </p:nvSpPr>
        <p:spPr bwMode="auto">
          <a:xfrm>
            <a:off x="2878293" y="4445297"/>
            <a:ext cx="370827"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5" name="Oval 41">
            <a:extLst>
              <a:ext uri="{FF2B5EF4-FFF2-40B4-BE49-F238E27FC236}">
                <a16:creationId xmlns:a16="http://schemas.microsoft.com/office/drawing/2014/main" id="{F0869F6D-3F26-4969-BD71-DFFF0F649B3A}"/>
              </a:ext>
            </a:extLst>
          </p:cNvPr>
          <p:cNvSpPr>
            <a:spLocks noChangeAspect="1" noChangeArrowheads="1"/>
          </p:cNvSpPr>
          <p:nvPr/>
        </p:nvSpPr>
        <p:spPr bwMode="auto">
          <a:xfrm>
            <a:off x="2990325" y="4389949"/>
            <a:ext cx="114771"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6" name="Line 37">
            <a:extLst>
              <a:ext uri="{FF2B5EF4-FFF2-40B4-BE49-F238E27FC236}">
                <a16:creationId xmlns:a16="http://schemas.microsoft.com/office/drawing/2014/main" id="{CC742148-666E-4D0B-911C-03BE4455146C}"/>
              </a:ext>
            </a:extLst>
          </p:cNvPr>
          <p:cNvSpPr>
            <a:spLocks noChangeShapeType="1"/>
          </p:cNvSpPr>
          <p:nvPr/>
        </p:nvSpPr>
        <p:spPr bwMode="auto">
          <a:xfrm>
            <a:off x="3022201" y="4813537"/>
            <a:ext cx="629836" cy="0"/>
          </a:xfrm>
          <a:prstGeom prst="line">
            <a:avLst/>
          </a:prstGeom>
          <a:solidFill>
            <a:srgbClr val="A5A5A5"/>
          </a:solidFill>
          <a:ln w="25400">
            <a:solidFill>
              <a:srgbClr val="19325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17" name="Oval 116">
            <a:extLst>
              <a:ext uri="{FF2B5EF4-FFF2-40B4-BE49-F238E27FC236}">
                <a16:creationId xmlns:a16="http://schemas.microsoft.com/office/drawing/2014/main" id="{341F4929-A869-4404-9CF2-F23B5FB7A3E9}"/>
              </a:ext>
            </a:extLst>
          </p:cNvPr>
          <p:cNvSpPr>
            <a:spLocks noChangeAspect="1" noChangeArrowheads="1"/>
          </p:cNvSpPr>
          <p:nvPr/>
        </p:nvSpPr>
        <p:spPr bwMode="auto">
          <a:xfrm>
            <a:off x="3268998" y="475818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18" name="Line 5">
            <a:extLst>
              <a:ext uri="{FF2B5EF4-FFF2-40B4-BE49-F238E27FC236}">
                <a16:creationId xmlns:a16="http://schemas.microsoft.com/office/drawing/2014/main" id="{F0BE5BFE-4C32-4238-A684-6BDFCF0384DA}"/>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Line 37">
            <a:extLst>
              <a:ext uri="{FF2B5EF4-FFF2-40B4-BE49-F238E27FC236}">
                <a16:creationId xmlns:a16="http://schemas.microsoft.com/office/drawing/2014/main" id="{54525811-B25D-4B7D-9296-B45C3B2BF6FD}"/>
              </a:ext>
            </a:extLst>
          </p:cNvPr>
          <p:cNvSpPr>
            <a:spLocks noChangeShapeType="1"/>
          </p:cNvSpPr>
          <p:nvPr/>
        </p:nvSpPr>
        <p:spPr bwMode="auto">
          <a:xfrm>
            <a:off x="5913410" y="2565175"/>
            <a:ext cx="826015"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0" name="Oval 41">
            <a:extLst>
              <a:ext uri="{FF2B5EF4-FFF2-40B4-BE49-F238E27FC236}">
                <a16:creationId xmlns:a16="http://schemas.microsoft.com/office/drawing/2014/main" id="{A55064B5-5F00-43EB-95F6-0A481490628C}"/>
              </a:ext>
            </a:extLst>
          </p:cNvPr>
          <p:cNvSpPr>
            <a:spLocks noChangeAspect="1" noChangeArrowheads="1"/>
          </p:cNvSpPr>
          <p:nvPr/>
        </p:nvSpPr>
        <p:spPr bwMode="auto">
          <a:xfrm>
            <a:off x="6279064" y="2509828"/>
            <a:ext cx="114771"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1" name="Line 37">
            <a:extLst>
              <a:ext uri="{FF2B5EF4-FFF2-40B4-BE49-F238E27FC236}">
                <a16:creationId xmlns:a16="http://schemas.microsoft.com/office/drawing/2014/main" id="{0A878BB8-4024-46EC-B6FA-032EEAD69040}"/>
              </a:ext>
            </a:extLst>
          </p:cNvPr>
          <p:cNvSpPr>
            <a:spLocks noChangeShapeType="1"/>
          </p:cNvSpPr>
          <p:nvPr/>
        </p:nvSpPr>
        <p:spPr bwMode="auto">
          <a:xfrm>
            <a:off x="6074891" y="2896732"/>
            <a:ext cx="455653"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2" name="Oval 41">
            <a:extLst>
              <a:ext uri="{FF2B5EF4-FFF2-40B4-BE49-F238E27FC236}">
                <a16:creationId xmlns:a16="http://schemas.microsoft.com/office/drawing/2014/main" id="{3257F680-1765-437F-8C33-8A0FB7C87E8B}"/>
              </a:ext>
            </a:extLst>
          </p:cNvPr>
          <p:cNvSpPr>
            <a:spLocks noChangeAspect="1" noChangeArrowheads="1"/>
          </p:cNvSpPr>
          <p:nvPr/>
        </p:nvSpPr>
        <p:spPr bwMode="auto">
          <a:xfrm>
            <a:off x="6285283" y="2841385"/>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3" name="Line 37">
            <a:extLst>
              <a:ext uri="{FF2B5EF4-FFF2-40B4-BE49-F238E27FC236}">
                <a16:creationId xmlns:a16="http://schemas.microsoft.com/office/drawing/2014/main" id="{8E104938-9150-45A5-9039-B58DB1F2D8E3}"/>
              </a:ext>
            </a:extLst>
          </p:cNvPr>
          <p:cNvSpPr>
            <a:spLocks noChangeShapeType="1"/>
          </p:cNvSpPr>
          <p:nvPr/>
        </p:nvSpPr>
        <p:spPr bwMode="auto">
          <a:xfrm>
            <a:off x="5769387" y="3294951"/>
            <a:ext cx="732434"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4" name="Oval 41">
            <a:extLst>
              <a:ext uri="{FF2B5EF4-FFF2-40B4-BE49-F238E27FC236}">
                <a16:creationId xmlns:a16="http://schemas.microsoft.com/office/drawing/2014/main" id="{89532A92-0973-48D5-8CD7-783479EB5492}"/>
              </a:ext>
            </a:extLst>
          </p:cNvPr>
          <p:cNvSpPr>
            <a:spLocks noChangeAspect="1" noChangeArrowheads="1"/>
          </p:cNvSpPr>
          <p:nvPr/>
        </p:nvSpPr>
        <p:spPr bwMode="auto">
          <a:xfrm>
            <a:off x="6124252" y="322802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5" name="Line 37">
            <a:extLst>
              <a:ext uri="{FF2B5EF4-FFF2-40B4-BE49-F238E27FC236}">
                <a16:creationId xmlns:a16="http://schemas.microsoft.com/office/drawing/2014/main" id="{690F50A0-0C08-47D0-A396-01461B1EE932}"/>
              </a:ext>
            </a:extLst>
          </p:cNvPr>
          <p:cNvSpPr>
            <a:spLocks noChangeShapeType="1"/>
          </p:cNvSpPr>
          <p:nvPr/>
        </p:nvSpPr>
        <p:spPr bwMode="auto">
          <a:xfrm>
            <a:off x="6160362" y="4090588"/>
            <a:ext cx="632399"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6" name="Oval 41">
            <a:extLst>
              <a:ext uri="{FF2B5EF4-FFF2-40B4-BE49-F238E27FC236}">
                <a16:creationId xmlns:a16="http://schemas.microsoft.com/office/drawing/2014/main" id="{541688F4-7576-47A7-9650-964325469329}"/>
              </a:ext>
            </a:extLst>
          </p:cNvPr>
          <p:cNvSpPr>
            <a:spLocks noChangeAspect="1" noChangeArrowheads="1"/>
          </p:cNvSpPr>
          <p:nvPr/>
        </p:nvSpPr>
        <p:spPr bwMode="auto">
          <a:xfrm>
            <a:off x="6323299" y="403524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7" name="Line 37">
            <a:extLst>
              <a:ext uri="{FF2B5EF4-FFF2-40B4-BE49-F238E27FC236}">
                <a16:creationId xmlns:a16="http://schemas.microsoft.com/office/drawing/2014/main" id="{F9FFD86D-B06B-42A1-99CE-55DC789CA831}"/>
              </a:ext>
            </a:extLst>
          </p:cNvPr>
          <p:cNvSpPr>
            <a:spLocks noChangeShapeType="1"/>
          </p:cNvSpPr>
          <p:nvPr/>
        </p:nvSpPr>
        <p:spPr bwMode="auto">
          <a:xfrm>
            <a:off x="6233941" y="4445295"/>
            <a:ext cx="397400"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28" name="Oval 41">
            <a:extLst>
              <a:ext uri="{FF2B5EF4-FFF2-40B4-BE49-F238E27FC236}">
                <a16:creationId xmlns:a16="http://schemas.microsoft.com/office/drawing/2014/main" id="{14CF1AEE-9248-48FB-BDF7-E4E008C0B099}"/>
              </a:ext>
            </a:extLst>
          </p:cNvPr>
          <p:cNvSpPr>
            <a:spLocks noChangeAspect="1" noChangeArrowheads="1"/>
          </p:cNvSpPr>
          <p:nvPr/>
        </p:nvSpPr>
        <p:spPr bwMode="auto">
          <a:xfrm>
            <a:off x="6345973" y="438994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29" name="Line 37">
            <a:extLst>
              <a:ext uri="{FF2B5EF4-FFF2-40B4-BE49-F238E27FC236}">
                <a16:creationId xmlns:a16="http://schemas.microsoft.com/office/drawing/2014/main" id="{6D0B7760-6A48-4C03-8F9F-734234B85E82}"/>
              </a:ext>
            </a:extLst>
          </p:cNvPr>
          <p:cNvSpPr>
            <a:spLocks noChangeShapeType="1"/>
          </p:cNvSpPr>
          <p:nvPr/>
        </p:nvSpPr>
        <p:spPr bwMode="auto">
          <a:xfrm>
            <a:off x="6432643" y="4813537"/>
            <a:ext cx="542651" cy="0"/>
          </a:xfrm>
          <a:prstGeom prst="line">
            <a:avLst/>
          </a:prstGeom>
          <a:solidFill>
            <a:srgbClr val="A5A5A5"/>
          </a:solid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0" name="Oval 129">
            <a:extLst>
              <a:ext uri="{FF2B5EF4-FFF2-40B4-BE49-F238E27FC236}">
                <a16:creationId xmlns:a16="http://schemas.microsoft.com/office/drawing/2014/main" id="{BBE9E1F2-C7FA-45C6-B1D6-C24DA650C32F}"/>
              </a:ext>
            </a:extLst>
          </p:cNvPr>
          <p:cNvSpPr>
            <a:spLocks noChangeAspect="1" noChangeArrowheads="1"/>
          </p:cNvSpPr>
          <p:nvPr/>
        </p:nvSpPr>
        <p:spPr bwMode="auto">
          <a:xfrm>
            <a:off x="6592256" y="4758189"/>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sp>
        <p:nvSpPr>
          <p:cNvPr id="131" name="TextBox 130">
            <a:extLst>
              <a:ext uri="{FF2B5EF4-FFF2-40B4-BE49-F238E27FC236}">
                <a16:creationId xmlns:a16="http://schemas.microsoft.com/office/drawing/2014/main" id="{D31A3EF3-F93A-4CB1-B2AD-C0EF210A288B}"/>
              </a:ext>
            </a:extLst>
          </p:cNvPr>
          <p:cNvSpPr txBox="1"/>
          <p:nvPr/>
        </p:nvSpPr>
        <p:spPr>
          <a:xfrm>
            <a:off x="584816" y="5655219"/>
            <a:ext cx="952890" cy="338554"/>
          </a:xfrm>
          <a:prstGeom prst="rect">
            <a:avLst/>
          </a:prstGeom>
          <a:noFill/>
        </p:spPr>
        <p:txBody>
          <a:bodyPr wrap="none" rtlCol="0">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18 113</a:t>
            </a:r>
          </a:p>
        </p:txBody>
      </p: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53794"/>
            <a:ext cx="4341263" cy="646331"/>
          </a:xfrm>
          <a:prstGeom prst="rect">
            <a:avLst/>
          </a:prstGeom>
          <a:noFill/>
          <a:ln w="9525">
            <a:noFill/>
            <a:miter lim="800000"/>
            <a:headEnd/>
            <a:tailEnd/>
          </a:ln>
        </p:spPr>
        <p:txBody>
          <a:bodyPr wrap="square">
            <a:spAutoFit/>
          </a:bodyPr>
          <a:lstStyle/>
          <a:p>
            <a:pPr lvl="0">
              <a:defRPr/>
            </a:pPr>
            <a:r>
              <a:rPr lang="en-CA" sz="900" kern="0" dirty="0">
                <a:solidFill>
                  <a:schemeClr val="bg1"/>
                </a:solidFill>
                <a:latin typeface="Agency FB" pitchFamily="34" charset="0"/>
                <a:ea typeface="Lato" panose="020F0502020204030203" pitchFamily="34" charset="0"/>
                <a:cs typeface="Lato" panose="020F0502020204030203" pitchFamily="34" charset="0"/>
              </a:rPr>
              <a:t>*</a:t>
            </a:r>
            <a:r>
              <a:rPr lang="fr-CA" sz="900" kern="0" dirty="0">
                <a:solidFill>
                  <a:schemeClr val="bg1"/>
                </a:solidFill>
                <a:latin typeface="Agency FB" pitchFamily="34" charset="0"/>
                <a:ea typeface="Lato" panose="020F0502020204030203" pitchFamily="34" charset="0"/>
                <a:cs typeface="Lato" panose="020F0502020204030203" pitchFamily="34" charset="0"/>
              </a:rPr>
              <a:t>n=5844 (32.6%); † n=8553 (47.6%); ‡ n=3554 (19,8%)</a:t>
            </a:r>
          </a:p>
          <a:p>
            <a:pPr lvl="0">
              <a:defRPr/>
            </a:pPr>
            <a:r>
              <a:rPr lang="fr-CA" sz="900" kern="0" dirty="0">
                <a:solidFill>
                  <a:schemeClr val="bg1"/>
                </a:solidFill>
                <a:latin typeface="Agency FB" pitchFamily="34" charset="0"/>
                <a:ea typeface="Lato" panose="020F0502020204030203" pitchFamily="34" charset="0"/>
                <a:cs typeface="Lato" panose="020F0502020204030203" pitchFamily="34" charset="0"/>
              </a:rPr>
              <a:t>Les résultats  obtenus avec les différentes méthodes d’estimation du TFG concordent.</a:t>
            </a:r>
            <a:br>
              <a:rPr lang="fr-CA" sz="900" kern="0" dirty="0">
                <a:solidFill>
                  <a:schemeClr val="bg1"/>
                </a:solidFill>
                <a:latin typeface="Agency FB" pitchFamily="34" charset="0"/>
                <a:ea typeface="Lato" panose="020F0502020204030203" pitchFamily="34" charset="0"/>
                <a:cs typeface="Lato" panose="020F0502020204030203" pitchFamily="34" charset="0"/>
              </a:rPr>
            </a:br>
            <a:r>
              <a:rPr lang="en-CA" sz="900" kern="0" dirty="0" err="1">
                <a:solidFill>
                  <a:schemeClr val="bg1"/>
                </a:solidFill>
                <a:latin typeface="Agency FB" pitchFamily="34" charset="0"/>
                <a:ea typeface="Lato" panose="020F0502020204030203" pitchFamily="34" charset="0"/>
                <a:cs typeface="Lato" panose="020F0502020204030203" pitchFamily="34" charset="0"/>
              </a:rPr>
              <a:t>Hijazi</a:t>
            </a:r>
            <a:r>
              <a:rPr lang="en-CA" sz="900" kern="0" dirty="0">
                <a:solidFill>
                  <a:schemeClr val="bg1"/>
                </a:solidFill>
                <a:latin typeface="Agency FB" pitchFamily="34" charset="0"/>
                <a:ea typeface="Lato" panose="020F0502020204030203" pitchFamily="34" charset="0"/>
                <a:cs typeface="Lato" panose="020F0502020204030203" pitchFamily="34" charset="0"/>
              </a:rPr>
              <a:t> Z et al. Circulation 2014; 129:961-70. </a:t>
            </a:r>
          </a:p>
          <a:p>
            <a:pPr>
              <a:defRPr/>
            </a:pPr>
            <a:endParaRPr lang="en-CA" altLang="en-US" sz="900" dirty="0">
              <a:solidFill>
                <a:prstClr val="white"/>
              </a:solidFill>
              <a:latin typeface="Arial Narrow" panose="020B0606020202030204" pitchFamily="34" charset="0"/>
              <a:cs typeface="Lato"/>
            </a:endParaRPr>
          </a:p>
        </p:txBody>
      </p:sp>
      <p:pic>
        <p:nvPicPr>
          <p:cNvPr id="65" name="4E92DA43-5712-40E9-AFDC-2C1062C78C6F" descr="7646DFF2-B812-4635-AA57-5171E34E5A45@chrc">
            <a:extLst>
              <a:ext uri="{FF2B5EF4-FFF2-40B4-BE49-F238E27FC236}">
                <a16:creationId xmlns:a16="http://schemas.microsoft.com/office/drawing/2014/main" id="{623EAF0E-F732-45F6-BCB6-61F106CB97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46366" y="21815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934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0" y="237085"/>
            <a:ext cx="7374812" cy="8925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Examen des données : </a:t>
            </a:r>
            <a:r>
              <a:rPr kumimoji="0" lang="fr-FR" sz="3200" b="1" i="0" u="none" strike="noStrike" kern="1200" cap="none" spc="0" normalizeH="0" baseline="0" noProof="0" dirty="0" err="1">
                <a:ln>
                  <a:noFill/>
                </a:ln>
                <a:solidFill>
                  <a:srgbClr val="183059"/>
                </a:solidFill>
                <a:effectLst/>
                <a:uLnTx/>
                <a:uFillTx/>
                <a:latin typeface="Arial Narrow" panose="020B0606020202030204" pitchFamily="34" charset="0"/>
                <a:ea typeface="+mn-ea"/>
                <a:cs typeface="Aharoni" panose="02010803020104030203" pitchFamily="2" charset="-79"/>
              </a:rPr>
              <a:t>édoxaban</a:t>
            </a:r>
            <a:endParaRPr kumimoji="0" lang="fr-FR"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000" b="1" dirty="0">
                <a:solidFill>
                  <a:srgbClr val="0070C0"/>
                </a:solidFill>
                <a:latin typeface="Arial Narrow" pitchFamily="34" charset="0"/>
                <a:ea typeface="Lato" panose="020F0502020204030203" pitchFamily="34" charset="0"/>
                <a:cs typeface="Lato" panose="020F0502020204030203" pitchFamily="34" charset="0"/>
              </a:rPr>
              <a:t>Résultats de l’étude ENGAGE AF-TIMI 48 en termes de fonction rénale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93564"/>
            <a:ext cx="7571095"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EDE =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à dose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élevée</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Impact of Renal Function on Outcomes With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 the ENGAGE AF-TIMI 48 Trial, Volume: 134, Issue: 1, Pages: 24-36, DOI: (10.1161/CIRCULATIONAHA.116.022361) </a:t>
            </a:r>
          </a:p>
        </p:txBody>
      </p:sp>
      <p:pic>
        <p:nvPicPr>
          <p:cNvPr id="5" name="Picture 4">
            <a:extLst>
              <a:ext uri="{FF2B5EF4-FFF2-40B4-BE49-F238E27FC236}">
                <a16:creationId xmlns:a16="http://schemas.microsoft.com/office/drawing/2014/main" id="{8833E0A6-991C-4FE3-AEF8-A9C6DDE1CC7E}"/>
              </a:ext>
            </a:extLst>
          </p:cNvPr>
          <p:cNvPicPr>
            <a:picLocks noChangeAspect="1"/>
          </p:cNvPicPr>
          <p:nvPr/>
        </p:nvPicPr>
        <p:blipFill>
          <a:blip r:embed="rId9"/>
          <a:stretch>
            <a:fillRect/>
          </a:stretch>
        </p:blipFill>
        <p:spPr>
          <a:xfrm>
            <a:off x="575725" y="1452262"/>
            <a:ext cx="7992549" cy="4371211"/>
          </a:xfrm>
          <a:prstGeom prst="rect">
            <a:avLst/>
          </a:prstGeom>
        </p:spPr>
      </p:pic>
      <p:sp>
        <p:nvSpPr>
          <p:cNvPr id="44" name="Line 43">
            <a:extLst>
              <a:ext uri="{FF2B5EF4-FFF2-40B4-BE49-F238E27FC236}">
                <a16:creationId xmlns:a16="http://schemas.microsoft.com/office/drawing/2014/main" id="{FF6E3646-18B0-4DB7-A15E-7A23BDD97303}"/>
              </a:ext>
            </a:extLst>
          </p:cNvPr>
          <p:cNvSpPr>
            <a:spLocks noChangeShapeType="1"/>
          </p:cNvSpPr>
          <p:nvPr>
            <p:custDataLst>
              <p:tags r:id="rId1"/>
            </p:custDataLst>
          </p:nvPr>
        </p:nvSpPr>
        <p:spPr bwMode="auto">
          <a:xfrm flipH="1">
            <a:off x="2212748" y="5585366"/>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7" name="Line 44">
            <a:extLst>
              <a:ext uri="{FF2B5EF4-FFF2-40B4-BE49-F238E27FC236}">
                <a16:creationId xmlns:a16="http://schemas.microsoft.com/office/drawing/2014/main" id="{B0C28BA5-4DD9-4F93-BA16-D8AA817D9DBF}"/>
              </a:ext>
            </a:extLst>
          </p:cNvPr>
          <p:cNvSpPr>
            <a:spLocks noChangeShapeType="1"/>
          </p:cNvSpPr>
          <p:nvPr>
            <p:custDataLst>
              <p:tags r:id="rId2"/>
            </p:custDataLst>
          </p:nvPr>
        </p:nvSpPr>
        <p:spPr bwMode="auto">
          <a:xfrm>
            <a:off x="3392260" y="5585366"/>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Text Box 84">
            <a:extLst>
              <a:ext uri="{FF2B5EF4-FFF2-40B4-BE49-F238E27FC236}">
                <a16:creationId xmlns:a16="http://schemas.microsoft.com/office/drawing/2014/main" id="{2176719D-F0E8-477F-8855-ED5F430B67F4}"/>
              </a:ext>
            </a:extLst>
          </p:cNvPr>
          <p:cNvSpPr txBox="1">
            <a:spLocks noChangeArrowheads="1"/>
          </p:cNvSpPr>
          <p:nvPr>
            <p:custDataLst>
              <p:tags r:id="rId3"/>
            </p:custDataLst>
          </p:nvPr>
        </p:nvSpPr>
        <p:spPr bwMode="auto">
          <a:xfrm>
            <a:off x="1910577" y="5468403"/>
            <a:ext cx="1529308" cy="546578"/>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En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faveur</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d’EDE</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a:t>
            </a:r>
          </a:p>
        </p:txBody>
      </p:sp>
      <p:sp>
        <p:nvSpPr>
          <p:cNvPr id="49" name="Text Box 84">
            <a:extLst>
              <a:ext uri="{FF2B5EF4-FFF2-40B4-BE49-F238E27FC236}">
                <a16:creationId xmlns:a16="http://schemas.microsoft.com/office/drawing/2014/main" id="{4FD3C854-19A3-4ECC-AF32-71D23128642F}"/>
              </a:ext>
            </a:extLst>
          </p:cNvPr>
          <p:cNvSpPr txBox="1">
            <a:spLocks noChangeArrowheads="1"/>
          </p:cNvSpPr>
          <p:nvPr>
            <p:custDataLst>
              <p:tags r:id="rId4"/>
            </p:custDataLst>
          </p:nvPr>
        </p:nvSpPr>
        <p:spPr bwMode="auto">
          <a:xfrm>
            <a:off x="3333553" y="5468403"/>
            <a:ext cx="1876395" cy="55610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En </a:t>
            </a:r>
            <a:r>
              <a:rPr kumimoji="0" lang="en-CA" b="1" i="0" u="none" strike="noStrike" kern="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faveur</a:t>
            </a:r>
            <a:r>
              <a:rPr kumimoji="0" lang="en-CA"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de la warfarine</a:t>
            </a:r>
          </a:p>
        </p:txBody>
      </p:sp>
      <p:sp>
        <p:nvSpPr>
          <p:cNvPr id="6" name="TextBox 5">
            <a:extLst>
              <a:ext uri="{FF2B5EF4-FFF2-40B4-BE49-F238E27FC236}">
                <a16:creationId xmlns:a16="http://schemas.microsoft.com/office/drawing/2014/main" id="{23BA4703-7DDF-4C11-9832-BA18B0D76219}"/>
              </a:ext>
            </a:extLst>
          </p:cNvPr>
          <p:cNvSpPr txBox="1"/>
          <p:nvPr/>
        </p:nvSpPr>
        <p:spPr>
          <a:xfrm>
            <a:off x="4916384" y="1852551"/>
            <a:ext cx="2671948"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Warfarine</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EDE</a:t>
            </a: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7" name="TextBox 6">
            <a:extLst>
              <a:ext uri="{FF2B5EF4-FFF2-40B4-BE49-F238E27FC236}">
                <a16:creationId xmlns:a16="http://schemas.microsoft.com/office/drawing/2014/main" id="{F5886835-B33B-4DEF-B48B-2DE16879227A}"/>
              </a:ext>
            </a:extLst>
          </p:cNvPr>
          <p:cNvSpPr txBox="1"/>
          <p:nvPr/>
        </p:nvSpPr>
        <p:spPr>
          <a:xfrm>
            <a:off x="4772460" y="2363879"/>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91/1361 (2.7)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246/5675 (1.6)</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0" name="TextBox 49">
            <a:extLst>
              <a:ext uri="{FF2B5EF4-FFF2-40B4-BE49-F238E27FC236}">
                <a16:creationId xmlns:a16="http://schemas.microsoft.com/office/drawing/2014/main" id="{BA6E9671-2B4E-4314-873B-C93AF477D1D9}"/>
              </a:ext>
            </a:extLst>
          </p:cNvPr>
          <p:cNvSpPr txBox="1"/>
          <p:nvPr/>
        </p:nvSpPr>
        <p:spPr>
          <a:xfrm>
            <a:off x="4772460" y="3201460"/>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132/1356 (5.3)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392/5656 (3.1)</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1" name="TextBox 50">
            <a:extLst>
              <a:ext uri="{FF2B5EF4-FFF2-40B4-BE49-F238E27FC236}">
                <a16:creationId xmlns:a16="http://schemas.microsoft.com/office/drawing/2014/main" id="{B3B2E6A1-316B-476F-A352-60D6D4443FDA}"/>
              </a:ext>
            </a:extLst>
          </p:cNvPr>
          <p:cNvSpPr txBox="1"/>
          <p:nvPr/>
        </p:nvSpPr>
        <p:spPr>
          <a:xfrm>
            <a:off x="4772460" y="4153364"/>
            <a:ext cx="1570386"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432/1361 (13.4)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1030/5675 (7.0)</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2" name="TextBox 51">
            <a:extLst>
              <a:ext uri="{FF2B5EF4-FFF2-40B4-BE49-F238E27FC236}">
                <a16:creationId xmlns:a16="http://schemas.microsoft.com/office/drawing/2014/main" id="{89B3BF87-6C97-47E9-A751-6938F610CE2D}"/>
              </a:ext>
            </a:extLst>
          </p:cNvPr>
          <p:cNvSpPr txBox="1"/>
          <p:nvPr/>
        </p:nvSpPr>
        <p:spPr>
          <a:xfrm>
            <a:off x="6288325" y="2363878"/>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82/1379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214/5656 (1.4)</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3" name="TextBox 52">
            <a:extLst>
              <a:ext uri="{FF2B5EF4-FFF2-40B4-BE49-F238E27FC236}">
                <a16:creationId xmlns:a16="http://schemas.microsoft.com/office/drawing/2014/main" id="{9BFEA9D2-94F1-4D7E-8505-D156DF373C68}"/>
              </a:ext>
            </a:extLst>
          </p:cNvPr>
          <p:cNvSpPr txBox="1"/>
          <p:nvPr/>
        </p:nvSpPr>
        <p:spPr>
          <a:xfrm>
            <a:off x="6288325" y="3194207"/>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100/1372 (4.0)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318/5640 (2.5)</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4" name="TextBox 53">
            <a:extLst>
              <a:ext uri="{FF2B5EF4-FFF2-40B4-BE49-F238E27FC236}">
                <a16:creationId xmlns:a16="http://schemas.microsoft.com/office/drawing/2014/main" id="{1E5864A4-0212-414F-8741-91B6481DE039}"/>
              </a:ext>
            </a:extLst>
          </p:cNvPr>
          <p:cNvSpPr txBox="1"/>
          <p:nvPr/>
        </p:nvSpPr>
        <p:spPr>
          <a:xfrm>
            <a:off x="6288325" y="4162304"/>
            <a:ext cx="1581580"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382/1379 (11.4)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941/5656 (6.3)</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77D074A5-C620-4814-A7E7-74F28E4AFD69}"/>
              </a:ext>
            </a:extLst>
          </p:cNvPr>
          <p:cNvSpPr/>
          <p:nvPr/>
        </p:nvSpPr>
        <p:spPr>
          <a:xfrm>
            <a:off x="178129" y="5922961"/>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EDE de 60 mg par jour ou 30 mg par jour si la dose est réduite en raison de la clairance de la créatinine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50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mL</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/min, du poids ≤ </a:t>
            </a:r>
            <a:r>
              <a:rPr kumimoji="0" lang="fr-FR" sz="12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60 kg </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ou de l’utilisation d’un inhibiteur de la </a:t>
            </a:r>
            <a:r>
              <a:rPr kumimoji="0" lang="fr-FR"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gycoprotéine</a:t>
            </a: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phosphorylée puissant.</a:t>
            </a:r>
          </a:p>
        </p:txBody>
      </p:sp>
      <p:sp>
        <p:nvSpPr>
          <p:cNvPr id="2" name="ZoneTexte 1"/>
          <p:cNvSpPr txBox="1"/>
          <p:nvPr/>
        </p:nvSpPr>
        <p:spPr>
          <a:xfrm>
            <a:off x="2731743" y="1852551"/>
            <a:ext cx="1622560" cy="338554"/>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rPr>
              <a:t>EDE* vs warfarine</a:t>
            </a:r>
            <a:endParaRPr kumimoji="0" lang="fr-FR" sz="1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 name="ZoneTexte 2"/>
          <p:cNvSpPr txBox="1"/>
          <p:nvPr/>
        </p:nvSpPr>
        <p:spPr>
          <a:xfrm>
            <a:off x="671855" y="2091160"/>
            <a:ext cx="1767625"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b="1" i="0" u="none" strike="noStrike" kern="1200" cap="none" spc="0" normalizeH="0" baseline="0" noProof="0" dirty="0">
                <a:ln>
                  <a:noFill/>
                </a:ln>
                <a:solidFill>
                  <a:srgbClr val="1E4472"/>
                </a:solidFill>
                <a:effectLst/>
                <a:uLnTx/>
                <a:uFillTx/>
                <a:latin typeface="Arial Narrow" panose="020B0606020202030204" pitchFamily="34" charset="0"/>
              </a:rPr>
              <a:t>AVC ou ES </a:t>
            </a:r>
          </a:p>
        </p:txBody>
      </p:sp>
      <p:sp>
        <p:nvSpPr>
          <p:cNvPr id="4" name="ZoneTexte 3"/>
          <p:cNvSpPr txBox="1"/>
          <p:nvPr/>
        </p:nvSpPr>
        <p:spPr>
          <a:xfrm>
            <a:off x="671855" y="2984245"/>
            <a:ext cx="2634578" cy="369332"/>
          </a:xfrm>
          <a:prstGeom prst="rect">
            <a:avLst/>
          </a:prstGeom>
          <a:solidFill>
            <a:schemeClr val="bg1"/>
          </a:solidFill>
        </p:spPr>
        <p:txBody>
          <a:bodyPr wrap="square" rtlCol="0">
            <a:spAutoFit/>
          </a:bodyPr>
          <a:lstStyle/>
          <a:p>
            <a:r>
              <a:rPr lang="fr-CA" b="1" dirty="0">
                <a:solidFill>
                  <a:srgbClr val="1E4472"/>
                </a:solidFill>
                <a:latin typeface="Arial Narrow" panose="020B0606020202030204" pitchFamily="34" charset="0"/>
              </a:rPr>
              <a:t>Hémorragie majeure (HM)</a:t>
            </a:r>
            <a:endParaRPr lang="fr-FR" b="1" dirty="0">
              <a:solidFill>
                <a:srgbClr val="1E4472"/>
              </a:solidFill>
              <a:latin typeface="Arial Narrow" panose="020B0606020202030204" pitchFamily="34" charset="0"/>
            </a:endParaRPr>
          </a:p>
        </p:txBody>
      </p:sp>
      <p:sp>
        <p:nvSpPr>
          <p:cNvPr id="11" name="ZoneTexte 10"/>
          <p:cNvSpPr txBox="1"/>
          <p:nvPr/>
        </p:nvSpPr>
        <p:spPr>
          <a:xfrm>
            <a:off x="671855" y="3877329"/>
            <a:ext cx="2370591" cy="369332"/>
          </a:xfrm>
          <a:prstGeom prst="rect">
            <a:avLst/>
          </a:prstGeom>
          <a:solidFill>
            <a:schemeClr val="bg1"/>
          </a:solidFill>
        </p:spPr>
        <p:txBody>
          <a:bodyPr wrap="square" rtlCol="0">
            <a:spAutoFit/>
          </a:bodyPr>
          <a:lstStyle/>
          <a:p>
            <a:pPr marR="0" lvl="0" indent="0" fontAlgn="auto">
              <a:lnSpc>
                <a:spcPct val="100000"/>
              </a:lnSpc>
              <a:spcBef>
                <a:spcPts val="0"/>
              </a:spcBef>
              <a:spcAft>
                <a:spcPts val="0"/>
              </a:spcAft>
              <a:buClrTx/>
              <a:buSzTx/>
              <a:buFontTx/>
              <a:buNone/>
              <a:tabLst/>
              <a:defRPr/>
            </a:pPr>
            <a:r>
              <a:rPr lang="fr-CA" b="1" dirty="0">
                <a:solidFill>
                  <a:srgbClr val="1E4472"/>
                </a:solidFill>
                <a:latin typeface="Arial Narrow" panose="020B0606020202030204" pitchFamily="34" charset="0"/>
              </a:rPr>
              <a:t>AVC/ES, HM ou mort</a:t>
            </a:r>
            <a:endParaRPr lang="fr-FR" b="1" dirty="0">
              <a:solidFill>
                <a:srgbClr val="1E4472"/>
              </a:solidFill>
              <a:latin typeface="Arial Narrow" panose="020B0606020202030204" pitchFamily="34" charset="0"/>
            </a:endParaRPr>
          </a:p>
        </p:txBody>
      </p:sp>
      <p:sp>
        <p:nvSpPr>
          <p:cNvPr id="12" name="ZoneTexte 11"/>
          <p:cNvSpPr txBox="1"/>
          <p:nvPr/>
        </p:nvSpPr>
        <p:spPr>
          <a:xfrm>
            <a:off x="5809696" y="1458852"/>
            <a:ext cx="1762804" cy="338554"/>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0" u="none" strike="noStrike" kern="1200" cap="none" spc="0" normalizeH="0" baseline="0" noProof="0" dirty="0">
                <a:ln>
                  <a:noFill/>
                </a:ln>
                <a:solidFill>
                  <a:prstClr val="black"/>
                </a:solidFill>
                <a:effectLst/>
                <a:uLnTx/>
                <a:uFillTx/>
                <a:latin typeface="Arial Narrow" panose="020B0606020202030204" pitchFamily="34" charset="0"/>
              </a:rPr>
              <a:t>n/N (%/an)</a:t>
            </a:r>
            <a:endParaRPr kumimoji="0" lang="fr-FR" sz="1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3" name="ZoneTexte 12"/>
          <p:cNvSpPr txBox="1"/>
          <p:nvPr/>
        </p:nvSpPr>
        <p:spPr>
          <a:xfrm>
            <a:off x="2345638" y="5205731"/>
            <a:ext cx="2080068" cy="338554"/>
          </a:xfrm>
          <a:prstGeom prst="rect">
            <a:avLst/>
          </a:prstGeom>
          <a:solidFill>
            <a:schemeClr val="bg1"/>
          </a:solidFill>
        </p:spPr>
        <p:txBody>
          <a:bodyPr wrap="square" rtlCol="0">
            <a:spAutoFit/>
          </a:bodyPr>
          <a:lstStyle/>
          <a:p>
            <a:pPr lvl="0" algn="ctr"/>
            <a:r>
              <a:rPr lang="fr-CA" altLang="en-US" sz="1600" b="1" dirty="0">
                <a:solidFill>
                  <a:schemeClr val="tx1">
                    <a:lumMod val="75000"/>
                    <a:lumOff val="25000"/>
                  </a:schemeClr>
                </a:solidFill>
                <a:latin typeface="Arial Narrow" panose="020B0606020202030204" pitchFamily="34" charset="0"/>
                <a:ea typeface="Lato" panose="020F0502020204030203" pitchFamily="34" charset="0"/>
                <a:cs typeface="Aharoni" panose="02010803020104030203" pitchFamily="2" charset="-79"/>
              </a:rPr>
              <a:t>RRI (</a:t>
            </a:r>
            <a:r>
              <a:rPr kumimoji="0" lang="fr-CA"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IC à 95 %)</a:t>
            </a:r>
            <a:endParaRPr kumimoji="0" lang="fr-FR"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pic>
        <p:nvPicPr>
          <p:cNvPr id="27" name="4E92DA43-5712-40E9-AFDC-2C1062C78C6F" descr="7646DFF2-B812-4635-AA57-5171E34E5A45@chrc">
            <a:extLst>
              <a:ext uri="{FF2B5EF4-FFF2-40B4-BE49-F238E27FC236}">
                <a16:creationId xmlns:a16="http://schemas.microsoft.com/office/drawing/2014/main" id="{F74BC58C-D416-46FC-9255-06BBD0A143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6366" y="230432"/>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89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2269" y="0"/>
            <a:ext cx="7007381" cy="1261884"/>
          </a:xfrm>
          <a:prstGeom prst="rect">
            <a:avLst/>
          </a:prstGeom>
          <a:noFill/>
        </p:spPr>
        <p:txBody>
          <a:bodyPr wrap="square">
            <a:spAutoFit/>
          </a:bodyPr>
          <a:lstStyle/>
          <a:p>
            <a:r>
              <a:rPr lang="fr-MC" sz="3200" b="1" dirty="0">
                <a:solidFill>
                  <a:srgbClr val="1B1A5A"/>
                </a:solidFill>
                <a:latin typeface="Arial Narrow" pitchFamily="34" charset="0"/>
                <a:ea typeface="Lato" panose="020F0502020204030203" pitchFamily="34" charset="0"/>
                <a:cs typeface="Lato" panose="020F0502020204030203" pitchFamily="34" charset="0"/>
              </a:rPr>
              <a:t>Examen des données : le </a:t>
            </a:r>
            <a:r>
              <a:rPr lang="fr-MC" sz="3200" b="1" dirty="0" err="1">
                <a:solidFill>
                  <a:srgbClr val="1B1A5A"/>
                </a:solidFill>
                <a:latin typeface="Arial Narrow" pitchFamily="34" charset="0"/>
                <a:ea typeface="Lato" panose="020F0502020204030203" pitchFamily="34" charset="0"/>
                <a:cs typeface="Lato" panose="020F0502020204030203" pitchFamily="34" charset="0"/>
              </a:rPr>
              <a:t>rivoraxaban</a:t>
            </a:r>
            <a:r>
              <a:rPr lang="fr-MC" sz="3200" b="1" dirty="0">
                <a:solidFill>
                  <a:schemeClr val="tx1">
                    <a:lumMod val="85000"/>
                    <a:lumOff val="15000"/>
                  </a:schemeClr>
                </a:solidFill>
                <a:latin typeface="Arial Narrow" pitchFamily="34" charset="0"/>
                <a:ea typeface="Lato" panose="020F0502020204030203" pitchFamily="34" charset="0"/>
                <a:cs typeface="Lato" panose="020F0502020204030203" pitchFamily="34" charset="0"/>
              </a:rPr>
              <a:t> </a:t>
            </a:r>
          </a:p>
          <a:p>
            <a:r>
              <a:rPr lang="fr-MC" sz="2200" b="1" dirty="0">
                <a:solidFill>
                  <a:srgbClr val="0070C0"/>
                </a:solidFill>
                <a:latin typeface="Arial Narrow" pitchFamily="34" charset="0"/>
                <a:ea typeface="Lato" panose="020F0502020204030203" pitchFamily="34" charset="0"/>
                <a:cs typeface="Lato" panose="020F0502020204030203" pitchFamily="34" charset="0"/>
              </a:rPr>
              <a:t>Résultats de l’étude ROCKET-AF pour les différentes valeurs de la fonction rénale</a:t>
            </a:r>
            <a:endParaRPr lang="en-CA" sz="2200" b="1" dirty="0">
              <a:solidFill>
                <a:srgbClr val="356AC1"/>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4341263" cy="369332"/>
          </a:xfrm>
          <a:prstGeom prst="rect">
            <a:avLst/>
          </a:prstGeom>
          <a:noFill/>
          <a:ln w="9525">
            <a:noFill/>
            <a:miter lim="800000"/>
            <a:headEnd/>
            <a:tailEnd/>
          </a:ln>
        </p:spPr>
        <p:txBody>
          <a:bodyPr wrap="square">
            <a:spAutoFit/>
          </a:bodyPr>
          <a:lstStyle/>
          <a:p>
            <a:pPr>
              <a:defRPr/>
            </a:pPr>
            <a:r>
              <a:rPr lang="sv-SE" altLang="en-US" sz="900" dirty="0">
                <a:solidFill>
                  <a:prstClr val="white"/>
                </a:solidFill>
                <a:latin typeface="Arial Narrow" panose="020B0606020202030204" pitchFamily="34" charset="0"/>
                <a:cs typeface="Lato"/>
              </a:rPr>
              <a:t> *rivaroxaban 20 mg (n=5637; 79%); †rivaroxaban 15 mg (n=1474; 21%); population per protocole</a:t>
            </a:r>
            <a:br>
              <a:rPr lang="sv-SE" altLang="en-US" sz="900" dirty="0">
                <a:solidFill>
                  <a:prstClr val="white"/>
                </a:solidFill>
                <a:latin typeface="Arial Narrow" panose="020B0606020202030204" pitchFamily="34" charset="0"/>
                <a:cs typeface="Lato"/>
              </a:rPr>
            </a:br>
            <a:r>
              <a:rPr lang="sv-SE" altLang="en-US" sz="900" dirty="0">
                <a:solidFill>
                  <a:prstClr val="white"/>
                </a:solidFill>
                <a:latin typeface="Arial Narrow" panose="020B0606020202030204" pitchFamily="34" charset="0"/>
                <a:cs typeface="Lato"/>
              </a:rPr>
              <a:t> Fox KAA et al. Eur Heart J 2011; 32:2387-94</a:t>
            </a:r>
          </a:p>
        </p:txBody>
      </p:sp>
      <p:graphicFrame>
        <p:nvGraphicFramePr>
          <p:cNvPr id="66" name="Tableau 40">
            <a:extLst>
              <a:ext uri="{FF2B5EF4-FFF2-40B4-BE49-F238E27FC236}">
                <a16:creationId xmlns:a16="http://schemas.microsoft.com/office/drawing/2014/main" id="{0EA5EFF2-F3BA-44E3-83A9-15CB4A0B4F15}"/>
              </a:ext>
            </a:extLst>
          </p:cNvPr>
          <p:cNvGraphicFramePr>
            <a:graphicFrameLocks noGrp="1"/>
          </p:cNvGraphicFramePr>
          <p:nvPr>
            <p:extLst>
              <p:ext uri="{D42A27DB-BD31-4B8C-83A1-F6EECF244321}">
                <p14:modId xmlns:p14="http://schemas.microsoft.com/office/powerpoint/2010/main" val="3768201850"/>
              </p:ext>
            </p:extLst>
          </p:nvPr>
        </p:nvGraphicFramePr>
        <p:xfrm>
          <a:off x="438904" y="1547955"/>
          <a:ext cx="8288064" cy="3722467"/>
        </p:xfrm>
        <a:graphic>
          <a:graphicData uri="http://schemas.openxmlformats.org/drawingml/2006/table">
            <a:tbl>
              <a:tblPr>
                <a:effectLst>
                  <a:outerShdw blurRad="50800" dist="38100" dir="2700000" algn="tl" rotWithShape="0">
                    <a:prstClr val="black">
                      <a:alpha val="40000"/>
                    </a:prstClr>
                  </a:outerShdw>
                </a:effectLst>
              </a:tblPr>
              <a:tblGrid>
                <a:gridCol w="2257643">
                  <a:extLst>
                    <a:ext uri="{9D8B030D-6E8A-4147-A177-3AD203B41FA5}">
                      <a16:colId xmlns:a16="http://schemas.microsoft.com/office/drawing/2014/main" val="20000"/>
                    </a:ext>
                  </a:extLst>
                </a:gridCol>
                <a:gridCol w="1199749">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2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Nombre d’événements pour 100 patients-années</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eaLnBrk="0" hangingPunct="0">
                        <a:spcBef>
                          <a:spcPts val="900"/>
                        </a:spcBef>
                        <a:defRPr sz="1400">
                          <a:solidFill>
                            <a:srgbClr val="293E6B"/>
                          </a:solidFill>
                          <a:latin typeface="Arial" pitchFamily="34" charset="0"/>
                          <a:ea typeface="ヒラギノ角ゴ Pro W3"/>
                          <a:cs typeface="ヒラギノ角ゴ Pro W3"/>
                        </a:defRPr>
                      </a:lvl1pPr>
                      <a:lvl2pPr marL="742950" indent="-285750" eaLnBrk="0" hangingPunct="0">
                        <a:spcBef>
                          <a:spcPts val="900"/>
                        </a:spcBef>
                        <a:buFont typeface="Arial" pitchFamily="34" charset="0"/>
                        <a:defRPr sz="1400">
                          <a:solidFill>
                            <a:srgbClr val="293E6B"/>
                          </a:solidFill>
                          <a:latin typeface="Arial" pitchFamily="34" charset="0"/>
                          <a:ea typeface="ヒラギノ角ゴ Pro W3"/>
                          <a:cs typeface="ヒラギノ角ゴ Pro W3"/>
                        </a:defRPr>
                      </a:lvl2pPr>
                      <a:lvl3pPr marL="1143000" indent="-228600" eaLnBrk="0" hangingPunct="0">
                        <a:spcBef>
                          <a:spcPts val="600"/>
                        </a:spcBef>
                        <a:defRPr sz="1200">
                          <a:solidFill>
                            <a:srgbClr val="293E6B"/>
                          </a:solidFill>
                          <a:latin typeface="Arial" pitchFamily="34" charset="0"/>
                          <a:ea typeface="ヒラギノ角ゴ Pro W3"/>
                          <a:cs typeface="ヒラギノ角ゴ Pro W3"/>
                        </a:defRPr>
                      </a:lvl3pPr>
                      <a:lvl4pPr marL="16002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4pPr>
                      <a:lvl5pPr marL="20574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5pPr>
                      <a:lvl6pPr marL="25146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6pPr>
                      <a:lvl7pPr marL="29718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7pPr>
                      <a:lvl8pPr marL="34290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8pPr>
                      <a:lvl9pPr marL="38862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 / embolie systémique</a:t>
                      </a:r>
                      <a:r>
                        <a:rPr kumimoji="0" lang="fr-CA" altLang="en-US" sz="1600" b="1" i="0" u="none" strike="noStrike" cap="none" normalizeH="0" baseline="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Hémorragie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fr-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 30-49 mL/min</a:t>
                      </a:r>
                      <a:r>
                        <a:rPr kumimoji="0" lang="fr-CA" altLang="en-US" sz="1600" b="0" i="0" u="none" strike="noStrike" cap="none" normalizeH="0" baseline="3000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7" name="Grouper 44">
            <a:extLst>
              <a:ext uri="{FF2B5EF4-FFF2-40B4-BE49-F238E27FC236}">
                <a16:creationId xmlns:a16="http://schemas.microsoft.com/office/drawing/2014/main" id="{D08FB48E-6154-4676-B73B-E0937A3B6B59}"/>
              </a:ext>
            </a:extLst>
          </p:cNvPr>
          <p:cNvGrpSpPr>
            <a:grpSpLocks/>
          </p:cNvGrpSpPr>
          <p:nvPr/>
        </p:nvGrpSpPr>
        <p:grpSpPr bwMode="auto">
          <a:xfrm>
            <a:off x="5346838" y="2383964"/>
            <a:ext cx="2547688" cy="3354803"/>
            <a:chOff x="4554517" y="2528030"/>
            <a:chExt cx="2547794" cy="3400696"/>
          </a:xfrm>
        </p:grpSpPr>
        <p:sp>
          <p:nvSpPr>
            <p:cNvPr id="68" name="Rectangle 31">
              <a:extLst>
                <a:ext uri="{FF2B5EF4-FFF2-40B4-BE49-F238E27FC236}">
                  <a16:creationId xmlns:a16="http://schemas.microsoft.com/office/drawing/2014/main" id="{3A8FCAB6-A0D4-4441-BE0A-072626767B9C}"/>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75CB6415-8A66-4A50-962F-C21FA3CE6884}"/>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515CE60E-EA71-4EBB-9AF0-55D233B58316}"/>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5">
              <a:extLst>
                <a:ext uri="{FF2B5EF4-FFF2-40B4-BE49-F238E27FC236}">
                  <a16:creationId xmlns:a16="http://schemas.microsoft.com/office/drawing/2014/main" id="{99E71FF6-1032-4DBD-A81D-EC3120707ACE}"/>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Line 27">
              <a:extLst>
                <a:ext uri="{FF2B5EF4-FFF2-40B4-BE49-F238E27FC236}">
                  <a16:creationId xmlns:a16="http://schemas.microsoft.com/office/drawing/2014/main" id="{5426075A-FF2E-494B-B237-0F4830173797}"/>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Line 28">
              <a:extLst>
                <a:ext uri="{FF2B5EF4-FFF2-40B4-BE49-F238E27FC236}">
                  <a16:creationId xmlns:a16="http://schemas.microsoft.com/office/drawing/2014/main" id="{3843C5DF-75A7-41F4-BA26-7EA3D5D7D7BC}"/>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30">
              <a:extLst>
                <a:ext uri="{FF2B5EF4-FFF2-40B4-BE49-F238E27FC236}">
                  <a16:creationId xmlns:a16="http://schemas.microsoft.com/office/drawing/2014/main" id="{394C3EE6-5277-4D83-8CBD-D54874CEC8A0}"/>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133" name="Line 27">
              <a:extLst>
                <a:ext uri="{FF2B5EF4-FFF2-40B4-BE49-F238E27FC236}">
                  <a16:creationId xmlns:a16="http://schemas.microsoft.com/office/drawing/2014/main" id="{0873D265-68C0-4BFB-88DD-6028D4331330}"/>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Line 27">
              <a:extLst>
                <a:ext uri="{FF2B5EF4-FFF2-40B4-BE49-F238E27FC236}">
                  <a16:creationId xmlns:a16="http://schemas.microsoft.com/office/drawing/2014/main" id="{E26F6B7B-8972-4BD1-B62C-163602631864}"/>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30">
              <a:extLst>
                <a:ext uri="{FF2B5EF4-FFF2-40B4-BE49-F238E27FC236}">
                  <a16:creationId xmlns:a16="http://schemas.microsoft.com/office/drawing/2014/main" id="{D9DBC578-9100-44FD-8B60-951D3E2A5818}"/>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136" name="Line 5">
              <a:extLst>
                <a:ext uri="{FF2B5EF4-FFF2-40B4-BE49-F238E27FC236}">
                  <a16:creationId xmlns:a16="http://schemas.microsoft.com/office/drawing/2014/main" id="{1E8DC349-9FE8-41B7-B3EE-D692B554FA20}"/>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7" name="Grouper 91">
            <a:extLst>
              <a:ext uri="{FF2B5EF4-FFF2-40B4-BE49-F238E27FC236}">
                <a16:creationId xmlns:a16="http://schemas.microsoft.com/office/drawing/2014/main" id="{CD1E7E7A-721F-436F-98D9-D4211499A67E}"/>
              </a:ext>
            </a:extLst>
          </p:cNvPr>
          <p:cNvGrpSpPr>
            <a:grpSpLocks/>
          </p:cNvGrpSpPr>
          <p:nvPr/>
        </p:nvGrpSpPr>
        <p:grpSpPr bwMode="auto">
          <a:xfrm>
            <a:off x="6166160" y="3535520"/>
            <a:ext cx="450765" cy="110695"/>
            <a:chOff x="5908145" y="5087961"/>
            <a:chExt cx="450877" cy="110678"/>
          </a:xfrm>
          <a:solidFill>
            <a:srgbClr val="183059"/>
          </a:solidFill>
        </p:grpSpPr>
        <p:sp>
          <p:nvSpPr>
            <p:cNvPr id="138" name="Line 37">
              <a:extLst>
                <a:ext uri="{FF2B5EF4-FFF2-40B4-BE49-F238E27FC236}">
                  <a16:creationId xmlns:a16="http://schemas.microsoft.com/office/drawing/2014/main" id="{9FD3266D-38FF-4DBC-97C8-B5F8F19C6435}"/>
                </a:ext>
              </a:extLst>
            </p:cNvPr>
            <p:cNvSpPr>
              <a:spLocks noChangeShapeType="1"/>
            </p:cNvSpPr>
            <p:nvPr/>
          </p:nvSpPr>
          <p:spPr bwMode="auto">
            <a:xfrm>
              <a:off x="5908145" y="5143300"/>
              <a:ext cx="45087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9" name="Oval 41">
              <a:extLst>
                <a:ext uri="{FF2B5EF4-FFF2-40B4-BE49-F238E27FC236}">
                  <a16:creationId xmlns:a16="http://schemas.microsoft.com/office/drawing/2014/main" id="{903C0F72-909C-451E-9B9B-DAC35DC6BF9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0" name="Grouper 161">
            <a:extLst>
              <a:ext uri="{FF2B5EF4-FFF2-40B4-BE49-F238E27FC236}">
                <a16:creationId xmlns:a16="http://schemas.microsoft.com/office/drawing/2014/main" id="{F34844B2-CEC0-4ABC-A5EF-D074C85D4206}"/>
              </a:ext>
            </a:extLst>
          </p:cNvPr>
          <p:cNvGrpSpPr>
            <a:grpSpLocks/>
          </p:cNvGrpSpPr>
          <p:nvPr/>
        </p:nvGrpSpPr>
        <p:grpSpPr bwMode="auto">
          <a:xfrm>
            <a:off x="6178995" y="3929560"/>
            <a:ext cx="772552" cy="110695"/>
            <a:chOff x="5819017" y="5087961"/>
            <a:chExt cx="772745" cy="110678"/>
          </a:xfrm>
          <a:solidFill>
            <a:srgbClr val="183059"/>
          </a:solidFill>
        </p:grpSpPr>
        <p:sp>
          <p:nvSpPr>
            <p:cNvPr id="141" name="Line 37">
              <a:extLst>
                <a:ext uri="{FF2B5EF4-FFF2-40B4-BE49-F238E27FC236}">
                  <a16:creationId xmlns:a16="http://schemas.microsoft.com/office/drawing/2014/main" id="{C8BDA3CD-5B32-497B-A1A3-94D4A4B614D5}"/>
                </a:ext>
              </a:extLst>
            </p:cNvPr>
            <p:cNvSpPr>
              <a:spLocks noChangeShapeType="1"/>
            </p:cNvSpPr>
            <p:nvPr/>
          </p:nvSpPr>
          <p:spPr bwMode="auto">
            <a:xfrm>
              <a:off x="5819017" y="5143300"/>
              <a:ext cx="77274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2" name="Oval 41">
              <a:extLst>
                <a:ext uri="{FF2B5EF4-FFF2-40B4-BE49-F238E27FC236}">
                  <a16:creationId xmlns:a16="http://schemas.microsoft.com/office/drawing/2014/main" id="{07E0A296-93A7-4C99-8AAA-89AC1EC9B192}"/>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3" name="Grouper 167">
            <a:extLst>
              <a:ext uri="{FF2B5EF4-FFF2-40B4-BE49-F238E27FC236}">
                <a16:creationId xmlns:a16="http://schemas.microsoft.com/office/drawing/2014/main" id="{52EE69C5-4D93-4B3E-BDB5-F84D9011EFEA}"/>
              </a:ext>
            </a:extLst>
          </p:cNvPr>
          <p:cNvGrpSpPr>
            <a:grpSpLocks/>
          </p:cNvGrpSpPr>
          <p:nvPr/>
        </p:nvGrpSpPr>
        <p:grpSpPr bwMode="auto">
          <a:xfrm>
            <a:off x="6543468" y="4739924"/>
            <a:ext cx="332751" cy="110695"/>
            <a:chOff x="5899130" y="5087961"/>
            <a:chExt cx="332834" cy="110678"/>
          </a:xfrm>
          <a:solidFill>
            <a:srgbClr val="1B1A5A"/>
          </a:solidFill>
        </p:grpSpPr>
        <p:sp>
          <p:nvSpPr>
            <p:cNvPr id="144" name="Line 37">
              <a:extLst>
                <a:ext uri="{FF2B5EF4-FFF2-40B4-BE49-F238E27FC236}">
                  <a16:creationId xmlns:a16="http://schemas.microsoft.com/office/drawing/2014/main" id="{498B95FD-7B6C-4177-9BBC-B127F4DB6A65}"/>
                </a:ext>
              </a:extLst>
            </p:cNvPr>
            <p:cNvSpPr>
              <a:spLocks noChangeShapeType="1"/>
            </p:cNvSpPr>
            <p:nvPr/>
          </p:nvSpPr>
          <p:spPr bwMode="auto">
            <a:xfrm>
              <a:off x="5899130" y="5143300"/>
              <a:ext cx="332834" cy="0"/>
            </a:xfrm>
            <a:prstGeom prst="line">
              <a:avLst/>
            </a:prstGeom>
            <a:grpFill/>
            <a:ln w="25400">
              <a:solidFill>
                <a:srgbClr val="1B1A5A"/>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5" name="Oval 41">
              <a:extLst>
                <a:ext uri="{FF2B5EF4-FFF2-40B4-BE49-F238E27FC236}">
                  <a16:creationId xmlns:a16="http://schemas.microsoft.com/office/drawing/2014/main" id="{0CF35B07-60DE-46D3-AF59-929B95F61416}"/>
                </a:ext>
              </a:extLst>
            </p:cNvPr>
            <p:cNvSpPr>
              <a:spLocks noChangeAspect="1" noChangeArrowheads="1"/>
            </p:cNvSpPr>
            <p:nvPr/>
          </p:nvSpPr>
          <p:spPr bwMode="auto">
            <a:xfrm>
              <a:off x="6036046" y="5087961"/>
              <a:ext cx="114799" cy="110678"/>
            </a:xfrm>
            <a:prstGeom prst="ellipse">
              <a:avLst/>
            </a:prstGeom>
            <a:grpFill/>
            <a:ln w="9525" algn="ctr">
              <a:solidFill>
                <a:srgbClr val="1B1A5A"/>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6" name="Grouper 170">
            <a:extLst>
              <a:ext uri="{FF2B5EF4-FFF2-40B4-BE49-F238E27FC236}">
                <a16:creationId xmlns:a16="http://schemas.microsoft.com/office/drawing/2014/main" id="{53DAD899-ED90-4C8D-8C04-4262D4C294F3}"/>
              </a:ext>
            </a:extLst>
          </p:cNvPr>
          <p:cNvGrpSpPr>
            <a:grpSpLocks/>
          </p:cNvGrpSpPr>
          <p:nvPr/>
        </p:nvGrpSpPr>
        <p:grpSpPr bwMode="auto">
          <a:xfrm>
            <a:off x="6339839" y="5098361"/>
            <a:ext cx="536375" cy="110695"/>
            <a:chOff x="5898586" y="5087961"/>
            <a:chExt cx="536509" cy="110678"/>
          </a:xfrm>
          <a:solidFill>
            <a:srgbClr val="183059"/>
          </a:solidFill>
        </p:grpSpPr>
        <p:sp>
          <p:nvSpPr>
            <p:cNvPr id="147" name="Line 37">
              <a:extLst>
                <a:ext uri="{FF2B5EF4-FFF2-40B4-BE49-F238E27FC236}">
                  <a16:creationId xmlns:a16="http://schemas.microsoft.com/office/drawing/2014/main" id="{C0898B64-355E-40AD-A2DA-1730C947815F}"/>
                </a:ext>
              </a:extLst>
            </p:cNvPr>
            <p:cNvSpPr>
              <a:spLocks noChangeShapeType="1"/>
            </p:cNvSpPr>
            <p:nvPr/>
          </p:nvSpPr>
          <p:spPr bwMode="auto">
            <a:xfrm>
              <a:off x="5898586" y="5143300"/>
              <a:ext cx="536509"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8" name="Oval 41">
              <a:extLst>
                <a:ext uri="{FF2B5EF4-FFF2-40B4-BE49-F238E27FC236}">
                  <a16:creationId xmlns:a16="http://schemas.microsoft.com/office/drawing/2014/main" id="{A354AFED-0FAD-463D-8B02-C08D72F3239D}"/>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sp>
        <p:nvSpPr>
          <p:cNvPr id="149" name="Text Box 84">
            <a:extLst>
              <a:ext uri="{FF2B5EF4-FFF2-40B4-BE49-F238E27FC236}">
                <a16:creationId xmlns:a16="http://schemas.microsoft.com/office/drawing/2014/main" id="{6D132917-F6D7-4073-A0AC-0D9E1AD4487A}"/>
              </a:ext>
            </a:extLst>
          </p:cNvPr>
          <p:cNvSpPr txBox="1">
            <a:spLocks noChangeArrowheads="1"/>
          </p:cNvSpPr>
          <p:nvPr/>
        </p:nvSpPr>
        <p:spPr bwMode="auto">
          <a:xfrm>
            <a:off x="5176422" y="5815470"/>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Supériorité du rivaroxaban</a:t>
            </a:r>
          </a:p>
        </p:txBody>
      </p:sp>
      <p:sp>
        <p:nvSpPr>
          <p:cNvPr id="150" name="Text Box 84">
            <a:extLst>
              <a:ext uri="{FF2B5EF4-FFF2-40B4-BE49-F238E27FC236}">
                <a16:creationId xmlns:a16="http://schemas.microsoft.com/office/drawing/2014/main" id="{045EC05D-5F8F-41CF-ACA0-FAA0F1325C78}"/>
              </a:ext>
            </a:extLst>
          </p:cNvPr>
          <p:cNvSpPr txBox="1">
            <a:spLocks noChangeArrowheads="1"/>
          </p:cNvSpPr>
          <p:nvPr/>
        </p:nvSpPr>
        <p:spPr bwMode="auto">
          <a:xfrm>
            <a:off x="6666261" y="582041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Supériorité de la warfarine</a:t>
            </a:r>
          </a:p>
        </p:txBody>
      </p:sp>
      <p:sp>
        <p:nvSpPr>
          <p:cNvPr id="151" name="Rectangle 150">
            <a:extLst>
              <a:ext uri="{FF2B5EF4-FFF2-40B4-BE49-F238E27FC236}">
                <a16:creationId xmlns:a16="http://schemas.microsoft.com/office/drawing/2014/main" id="{7ADF5080-1523-4512-A3B3-6F7F72E7BD15}"/>
              </a:ext>
            </a:extLst>
          </p:cNvPr>
          <p:cNvSpPr/>
          <p:nvPr/>
        </p:nvSpPr>
        <p:spPr>
          <a:xfrm>
            <a:off x="542234" y="5738767"/>
            <a:ext cx="962123"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14 264</a:t>
            </a:r>
          </a:p>
        </p:txBody>
      </p:sp>
      <p:sp>
        <p:nvSpPr>
          <p:cNvPr id="152" name="Line 43">
            <a:extLst>
              <a:ext uri="{FF2B5EF4-FFF2-40B4-BE49-F238E27FC236}">
                <a16:creationId xmlns:a16="http://schemas.microsoft.com/office/drawing/2014/main" id="{7CDBFEA6-F343-452F-B7C1-F11FE0C172EB}"/>
              </a:ext>
            </a:extLst>
          </p:cNvPr>
          <p:cNvSpPr>
            <a:spLocks noChangeShapeType="1"/>
          </p:cNvSpPr>
          <p:nvPr>
            <p:custDataLst>
              <p:tags r:id="rId1"/>
            </p:custDataLst>
          </p:nvPr>
        </p:nvSpPr>
        <p:spPr bwMode="auto">
          <a:xfrm flipH="1">
            <a:off x="5392888" y="5779385"/>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53" name="Line 44">
            <a:extLst>
              <a:ext uri="{FF2B5EF4-FFF2-40B4-BE49-F238E27FC236}">
                <a16:creationId xmlns:a16="http://schemas.microsoft.com/office/drawing/2014/main" id="{583C31B1-EDF7-4EE1-A52E-1DCD881F4E72}"/>
              </a:ext>
            </a:extLst>
          </p:cNvPr>
          <p:cNvSpPr>
            <a:spLocks noChangeShapeType="1"/>
          </p:cNvSpPr>
          <p:nvPr>
            <p:custDataLst>
              <p:tags r:id="rId2"/>
            </p:custDataLst>
          </p:nvPr>
        </p:nvSpPr>
        <p:spPr bwMode="auto">
          <a:xfrm>
            <a:off x="6699399" y="5779385"/>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38" name="4E92DA43-5712-40E9-AFDC-2C1062C78C6F" descr="7646DFF2-B812-4635-AA57-5171E34E5A45@chrc">
            <a:extLst>
              <a:ext uri="{FF2B5EF4-FFF2-40B4-BE49-F238E27FC236}">
                <a16:creationId xmlns:a16="http://schemas.microsoft.com/office/drawing/2014/main" id="{A7FF4E23-D556-48BA-96DE-F90C3D8E03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24295"/>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16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US" sz="4800" b="1" dirty="0" err="1">
                <a:latin typeface="Arial Narrow" panose="020B0606020202030204" pitchFamily="34" charset="0"/>
              </a:rPr>
              <a:t>Cas</a:t>
            </a:r>
            <a:r>
              <a:rPr lang="en-US" sz="4800" b="1" dirty="0">
                <a:latin typeface="Arial Narrow" panose="020B0606020202030204" pitchFamily="34" charset="0"/>
              </a:rPr>
              <a:t> n</a:t>
            </a:r>
            <a:r>
              <a:rPr lang="fr-FR" sz="4800" b="1" baseline="30000" dirty="0">
                <a:latin typeface="Arial Narrow" pitchFamily="34" charset="0"/>
              </a:rPr>
              <a:t>o</a:t>
            </a:r>
            <a:r>
              <a:rPr lang="en-US" sz="4800" b="1" dirty="0">
                <a:latin typeface="Arial Narrow" pitchFamily="34" charset="0"/>
              </a:rPr>
              <a:t> 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77932" y="3128351"/>
            <a:ext cx="6652400" cy="10156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Que faire si le </a:t>
            </a:r>
            <a:r>
              <a:rPr kumimoji="0" lang="fr-CA" sz="32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cs typeface="Candara"/>
              </a:rPr>
              <a:t>TFGe</a:t>
            </a:r>
            <a:r>
              <a:rPr kumimoji="0" lang="fr-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de Melvin est</a:t>
            </a:r>
            <a:r>
              <a:rPr kumimoji="0" lang="fr-CA" sz="32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de</a:t>
            </a:r>
            <a:r>
              <a:rPr lang="fr-CA" sz="2800" b="1" dirty="0">
                <a:solidFill>
                  <a:prstClr val="white">
                    <a:lumMod val="95000"/>
                  </a:prstClr>
                </a:solidFill>
                <a:latin typeface="Arial Narrow" panose="020B0606020202030204" pitchFamily="34" charset="0"/>
                <a:cs typeface="Candara"/>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fr-CA" sz="2800" b="1" dirty="0">
                <a:solidFill>
                  <a:prstClr val="white">
                    <a:lumMod val="95000"/>
                  </a:prstClr>
                </a:solidFill>
                <a:latin typeface="Arial Narrow" panose="020B0606020202030204" pitchFamily="34" charset="0"/>
                <a:cs typeface="Candara"/>
              </a:rPr>
              <a:t>30 </a:t>
            </a:r>
            <a:r>
              <a:rPr lang="fr-CA" sz="2800" b="1" dirty="0" err="1">
                <a:solidFill>
                  <a:prstClr val="white">
                    <a:lumMod val="95000"/>
                  </a:prstClr>
                </a:solidFill>
                <a:latin typeface="Arial Narrow" panose="020B0606020202030204" pitchFamily="34" charset="0"/>
                <a:cs typeface="Candara"/>
              </a:rPr>
              <a:t>mL</a:t>
            </a:r>
            <a:r>
              <a:rPr lang="fr-CA" sz="2800" b="1" dirty="0">
                <a:solidFill>
                  <a:prstClr val="white">
                    <a:lumMod val="95000"/>
                  </a:prstClr>
                </a:solidFill>
                <a:latin typeface="Arial Narrow" panose="020B0606020202030204" pitchFamily="34" charset="0"/>
                <a:cs typeface="Candara"/>
              </a:rPr>
              <a:t>/min/1,73 m</a:t>
            </a:r>
            <a:r>
              <a:rPr lang="fr-CA" sz="2800" b="1" baseline="30000" dirty="0">
                <a:solidFill>
                  <a:prstClr val="white">
                    <a:lumMod val="95000"/>
                  </a:prstClr>
                </a:solidFill>
                <a:latin typeface="Arial Narrow" panose="020B0606020202030204" pitchFamily="34" charset="0"/>
                <a:cs typeface="Candara"/>
              </a:rPr>
              <a:t>2</a:t>
            </a:r>
            <a:endParaRPr kumimoji="0" lang="fr-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cs typeface="Candara"/>
            </a:endParaRPr>
          </a:p>
        </p:txBody>
      </p:sp>
      <p:pic>
        <p:nvPicPr>
          <p:cNvPr id="13" name="4E92DA43-5712-40E9-AFDC-2C1062C78C6F" descr="7646DFF2-B812-4635-AA57-5171E34E5A45@chrc">
            <a:extLst>
              <a:ext uri="{FF2B5EF4-FFF2-40B4-BE49-F238E27FC236}">
                <a16:creationId xmlns:a16="http://schemas.microsoft.com/office/drawing/2014/main" id="{4AD68ACC-3113-4A25-8840-BD08867ED7B2}"/>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421886"/>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51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76140"/>
            <a:ext cx="7368797"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De quelles</a:t>
            </a:r>
            <a:r>
              <a:rPr kumimoji="0" lang="fr-CA" sz="3600" b="1" i="0" u="none" strike="noStrike" kern="1200" cap="none" spc="0" normalizeH="0" dirty="0">
                <a:ln>
                  <a:noFill/>
                </a:ln>
                <a:solidFill>
                  <a:prstClr val="white">
                    <a:lumMod val="95000"/>
                  </a:prstClr>
                </a:solidFill>
                <a:effectLst/>
                <a:uLnTx/>
                <a:uFillTx/>
                <a:latin typeface="Arial Narrow" panose="020B0606020202030204" pitchFamily="34" charset="0"/>
                <a:ea typeface="+mn-ea"/>
                <a:cs typeface="Candara"/>
              </a:rPr>
              <a:t> options additionnelles Melvin peut-il bénéficier</a:t>
            </a:r>
            <a:r>
              <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 (</a:t>
            </a:r>
            <a:r>
              <a:rPr kumimoji="0" lang="fr-CA" sz="3600" b="1" i="0" u="none" strike="noStrike" kern="1200" cap="none" spc="0" normalizeH="0" baseline="0" dirty="0" err="1">
                <a:ln>
                  <a:noFill/>
                </a:ln>
                <a:solidFill>
                  <a:srgbClr val="DCF4F8"/>
                </a:solidFill>
                <a:effectLst/>
                <a:uLnTx/>
                <a:uFillTx/>
                <a:latin typeface="Arial Narrow" panose="020B0606020202030204" pitchFamily="34" charset="0"/>
                <a:ea typeface="+mn-ea"/>
                <a:cs typeface="Candara"/>
              </a:rPr>
              <a:t>TFGe</a:t>
            </a:r>
            <a:r>
              <a:rPr kumimoji="0" lang="fr-CA" sz="3600" b="1" i="0" u="none" strike="noStrike" kern="1200" cap="none" spc="0" normalizeH="0" baseline="0" dirty="0">
                <a:ln>
                  <a:noFill/>
                </a:ln>
                <a:solidFill>
                  <a:srgbClr val="DCF4F8"/>
                </a:solidFill>
                <a:effectLst/>
                <a:uLnTx/>
                <a:uFillTx/>
                <a:latin typeface="Arial Narrow" panose="020B0606020202030204" pitchFamily="34" charset="0"/>
                <a:ea typeface="+mn-ea"/>
                <a:cs typeface="Candara"/>
              </a:rPr>
              <a:t> 30</a:t>
            </a:r>
            <a:r>
              <a:rPr kumimoji="0" lang="fr-CA" sz="3600" b="1" i="0" u="none" strike="noStrike" kern="1200" cap="none" spc="0" normalizeH="0" baseline="0" dirty="0">
                <a:ln>
                  <a:noFill/>
                </a:ln>
                <a:solidFill>
                  <a:prstClr val="white">
                    <a:lumMod val="95000"/>
                  </a:prstClr>
                </a:solidFill>
                <a:effectLst/>
                <a:uLnTx/>
                <a:uFillTx/>
                <a:latin typeface="Arial Narrow" panose="020B0606020202030204" pitchFamily="34" charset="0"/>
                <a:ea typeface="+mn-ea"/>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16604" y="2519706"/>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fr-CH" b="1" i="1" dirty="0">
                <a:solidFill>
                  <a:srgbClr val="1B1A5A"/>
                </a:solidFill>
                <a:latin typeface="Arial Narrow" pitchFamily="34" charset="0"/>
                <a:cs typeface="Aharoni" panose="02010803020104030203" pitchFamily="2" charset="-79"/>
              </a:rPr>
              <a:t>Sélectionnez une ou plusieurs des options suivantes :</a:t>
            </a: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Pas de changement, informer Melvin que la warfarine est l’option la plus sûre pour son stade d’insuffisance rénale chronique</a:t>
            </a: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Passer au dabigatran 150 mg</a:t>
            </a:r>
            <a:r>
              <a:rPr lang="en-CA" sz="1800" b="1" dirty="0">
                <a:latin typeface="Arial Narrow" pitchFamily="34" charset="0"/>
                <a:cs typeface="Candara"/>
              </a:rPr>
              <a:t>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au dabigatran 110 mg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l’apixaban</a:t>
            </a:r>
            <a:r>
              <a:rPr lang="en-CA" sz="1800" b="1" dirty="0">
                <a:latin typeface="Arial Narrow" pitchFamily="34" charset="0"/>
                <a:ea typeface="Lato" panose="020F0502020204030203" pitchFamily="34" charset="0"/>
                <a:cs typeface="Lato" panose="020F0502020204030203" pitchFamily="34" charset="0"/>
              </a:rPr>
              <a:t> 5 mg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l’apixaban</a:t>
            </a:r>
            <a:r>
              <a:rPr lang="en-CA" sz="1800" b="1" dirty="0">
                <a:latin typeface="Arial Narrow" pitchFamily="34" charset="0"/>
                <a:ea typeface="Lato" panose="020F0502020204030203" pitchFamily="34" charset="0"/>
                <a:cs typeface="Lato" panose="020F0502020204030203" pitchFamily="34" charset="0"/>
              </a:rPr>
              <a:t> 2,5 mg bid</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l’édoxaban</a:t>
            </a:r>
            <a:r>
              <a:rPr lang="en-CA" sz="1800" b="1" dirty="0">
                <a:latin typeface="Arial Narrow" pitchFamily="34" charset="0"/>
                <a:ea typeface="Lato" panose="020F0502020204030203" pitchFamily="34" charset="0"/>
                <a:cs typeface="Lato" panose="020F0502020204030203" pitchFamily="34" charset="0"/>
              </a:rPr>
              <a:t> 60 mg/jour</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à </a:t>
            </a:r>
            <a:r>
              <a:rPr lang="en-CA" sz="1800" b="1" dirty="0" err="1">
                <a:latin typeface="Arial Narrow" pitchFamily="34" charset="0"/>
                <a:ea typeface="Lato" panose="020F0502020204030203" pitchFamily="34" charset="0"/>
                <a:cs typeface="Lato" panose="020F0502020204030203" pitchFamily="34" charset="0"/>
              </a:rPr>
              <a:t>l’édoxaban</a:t>
            </a:r>
            <a:r>
              <a:rPr lang="en-CA" sz="1800" b="1" dirty="0">
                <a:latin typeface="Arial Narrow" pitchFamily="34" charset="0"/>
                <a:ea typeface="Lato" panose="020F0502020204030203" pitchFamily="34" charset="0"/>
                <a:cs typeface="Lato" panose="020F0502020204030203" pitchFamily="34" charset="0"/>
              </a:rPr>
              <a:t> 30 mg/jour</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au rivaroxaban 20 mg/jour </a:t>
            </a:r>
          </a:p>
          <a:p>
            <a:pPr marL="914400" lvl="1" indent="-457200" algn="l" defTabSz="914377">
              <a:lnSpc>
                <a:spcPct val="100000"/>
              </a:lnSpc>
              <a:spcBef>
                <a:spcPts val="600"/>
              </a:spcBef>
              <a:buFont typeface="+mj-lt"/>
              <a:buAutoNum type="arabicPeriod"/>
            </a:pPr>
            <a:r>
              <a:rPr lang="en-CA" sz="1800" b="1" dirty="0">
                <a:latin typeface="Arial Narrow" pitchFamily="34" charset="0"/>
                <a:ea typeface="Lato" panose="020F0502020204030203" pitchFamily="34" charset="0"/>
                <a:cs typeface="Lato" panose="020F0502020204030203" pitchFamily="34" charset="0"/>
              </a:rPr>
              <a:t>Passer au rivaroxaban 15 mg/jour</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B44CF1F8-0C48-4203-8019-1AB767559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36C939A5-3D48-441C-8D0F-32306E5E06F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30034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03442"/>
            <a:ext cx="674730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Données limitées sur les AOD chez les patients en FA atteints d’IRC avancée (stades 4-5) </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146654" y="4676089"/>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Envisager le dabigatran 110 mg BID si  le patient est âgé de &gt; 80 ans ou s’il présente un risque plus élevé d’hémorragie, y compris les personnes âgées ≥75 ans présentant ≥1 facteur de risque; †Envisager l’apixaban 2,5 mg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bid</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si 2 des 3 critères suivants sont présents : (1) âge &gt; 80 ans; (2) poids corporel &lt; 60 kg; ou (3) créatinine sérique &gt; 133 µmol/L; </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libri"/>
              </a:rPr>
              <a:t>‡</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L’étude ARISTOTLE incluait un petit nombre de patients(1,5%) dont la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était aussi basse que 25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mL</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/min,;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Calibri"/>
              </a:rPr>
              <a:t>ƚ</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La</a:t>
            </a:r>
            <a:r>
              <a:rPr kumimoji="0" lang="fr-CA" sz="1100" b="0" i="0" u="none" strike="noStrike" kern="1200" cap="none" spc="0" normalizeH="0" baseline="0" noProof="0" dirty="0">
                <a:ln>
                  <a:noFill/>
                </a:ln>
                <a:solidFill>
                  <a:prstClr val="black"/>
                </a:solidFill>
                <a:effectLst/>
                <a:uLnTx/>
                <a:uFillTx/>
                <a:latin typeface="Arial Narrow" pitchFamily="34" charset="0"/>
                <a:ea typeface="+mn-ea"/>
                <a:cs typeface="+mn-cs"/>
              </a:rPr>
              <a:t> warfarine dont la dose a été ajustée a été utilisée, mais les données concernant l’innocuité et l’efficacité sont contradictoires.; ¶ Aucune étude publiée; La monographie du produit suggère que le médicament est contre-indiqué pour ce niveau de fonction rénale.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CA" sz="1100" b="0"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pic>
        <p:nvPicPr>
          <p:cNvPr id="2" name="Picture 1">
            <a:extLst>
              <a:ext uri="{FF2B5EF4-FFF2-40B4-BE49-F238E27FC236}">
                <a16:creationId xmlns:a16="http://schemas.microsoft.com/office/drawing/2014/main" id="{DA1456A7-9610-4E66-BB7F-CEA0B05D724B}"/>
              </a:ext>
            </a:extLst>
          </p:cNvPr>
          <p:cNvPicPr>
            <a:picLocks noChangeAspect="1"/>
          </p:cNvPicPr>
          <p:nvPr/>
        </p:nvPicPr>
        <p:blipFill>
          <a:blip r:embed="rId5"/>
          <a:stretch>
            <a:fillRect/>
          </a:stretch>
        </p:blipFill>
        <p:spPr>
          <a:xfrm>
            <a:off x="4982" y="1692126"/>
            <a:ext cx="9144000" cy="2728599"/>
          </a:xfrm>
          <a:prstGeom prst="rect">
            <a:avLst/>
          </a:prstGeom>
        </p:spPr>
      </p:pic>
      <p:pic>
        <p:nvPicPr>
          <p:cNvPr id="15" name="4E92DA43-5712-40E9-AFDC-2C1062C78C6F" descr="7646DFF2-B812-4635-AA57-5171E34E5A45@chrc">
            <a:extLst>
              <a:ext uri="{FF2B5EF4-FFF2-40B4-BE49-F238E27FC236}">
                <a16:creationId xmlns:a16="http://schemas.microsoft.com/office/drawing/2014/main" id="{D7B4F3B9-B7E0-4DDF-8C2F-56746334C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443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US" sz="4800" b="1" dirty="0" err="1">
                <a:latin typeface="Arial Narrow" panose="020B0606020202030204" pitchFamily="34" charset="0"/>
              </a:rPr>
              <a:t>Cas</a:t>
            </a:r>
            <a:r>
              <a:rPr lang="en-US" sz="4800" b="1" dirty="0">
                <a:latin typeface="Arial Narrow" panose="020B0606020202030204" pitchFamily="34" charset="0"/>
              </a:rPr>
              <a:t> n</a:t>
            </a:r>
            <a:r>
              <a:rPr lang="fr-FR" sz="4800" b="1" baseline="30000" dirty="0">
                <a:latin typeface="Arial Narrow" pitchFamily="34" charset="0"/>
              </a:rPr>
              <a:t>o</a:t>
            </a:r>
            <a:r>
              <a:rPr lang="en-US" sz="4800" b="1" dirty="0">
                <a:latin typeface="Arial Narrow" pitchFamily="34" charset="0"/>
              </a:rPr>
              <a:t> 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7441" y="3097574"/>
            <a:ext cx="6652400" cy="95410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2800" b="1" dirty="0">
                <a:solidFill>
                  <a:prstClr val="white">
                    <a:lumMod val="95000"/>
                  </a:prstClr>
                </a:solidFill>
                <a:latin typeface="Arial Narrow" panose="020B0606020202030204" pitchFamily="34" charset="0"/>
                <a:cs typeface="Candara"/>
              </a:rPr>
              <a:t>Trois ans plus tard</a:t>
            </a: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Melvin a maintenant 73 ans et son</a:t>
            </a:r>
            <a:r>
              <a:rPr kumimoji="0" lang="fr-CA" sz="28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a:t>
            </a:r>
            <a:r>
              <a:rPr kumimoji="0" lang="fr-CA" sz="2800" b="1" i="0" u="none" strike="noStrike" kern="1200" cap="none" spc="0" normalizeH="0" noProof="0" dirty="0" err="1">
                <a:ln>
                  <a:noFill/>
                </a:ln>
                <a:solidFill>
                  <a:prstClr val="white">
                    <a:lumMod val="95000"/>
                  </a:prstClr>
                </a:solidFill>
                <a:effectLst/>
                <a:uLnTx/>
                <a:uFillTx/>
                <a:latin typeface="Arial Narrow" panose="020B0606020202030204" pitchFamily="34" charset="0"/>
                <a:cs typeface="Candara"/>
              </a:rPr>
              <a:t>TFGe</a:t>
            </a:r>
            <a:r>
              <a:rPr kumimoji="0" lang="fr-CA" sz="28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est de</a:t>
            </a:r>
            <a:r>
              <a:rPr lang="fr-CA" sz="2800" b="1" dirty="0">
                <a:solidFill>
                  <a:prstClr val="white">
                    <a:lumMod val="95000"/>
                  </a:prstClr>
                </a:solidFill>
                <a:latin typeface="Arial Narrow" panose="020B0606020202030204" pitchFamily="34" charset="0"/>
                <a:cs typeface="Candara"/>
              </a:rPr>
              <a:t> 20</a:t>
            </a: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a:t>
            </a:r>
            <a:r>
              <a:rPr kumimoji="0" lang="fr-CA" sz="28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cs typeface="Candara"/>
              </a:rPr>
              <a:t>mL</a:t>
            </a: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/min/1,73 m</a:t>
            </a:r>
            <a:r>
              <a:rPr kumimoji="0" lang="fr-CA" sz="28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cs typeface="Candara"/>
              </a:rPr>
              <a:t>2</a:t>
            </a:r>
          </a:p>
        </p:txBody>
      </p:sp>
      <p:pic>
        <p:nvPicPr>
          <p:cNvPr id="13" name="4E92DA43-5712-40E9-AFDC-2C1062C78C6F" descr="7646DFF2-B812-4635-AA57-5171E34E5A45@chrc">
            <a:extLst>
              <a:ext uri="{FF2B5EF4-FFF2-40B4-BE49-F238E27FC236}">
                <a16:creationId xmlns:a16="http://schemas.microsoft.com/office/drawing/2014/main" id="{1D897DD8-FF0F-4E83-B93D-13D57AA93879}"/>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421886"/>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273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07706" y="1162445"/>
            <a:ext cx="7964344" cy="923330"/>
          </a:xfrm>
          <a:prstGeom prst="rect">
            <a:avLst/>
          </a:prstGeom>
        </p:spPr>
        <p:txBody>
          <a:bodyPr wrap="square">
            <a:spAutoFit/>
          </a:bodyPr>
          <a:lstStyle/>
          <a:p>
            <a:pPr lvl="0" algn="ctr">
              <a:defRPr/>
            </a:pPr>
            <a:r>
              <a:rPr lang="fr-CA" sz="2700" b="1" dirty="0">
                <a:solidFill>
                  <a:prstClr val="white">
                    <a:lumMod val="95000"/>
                  </a:prstClr>
                </a:solidFill>
                <a:latin typeface="Arial Narrow" panose="020B0606020202030204" pitchFamily="34" charset="0"/>
                <a:cs typeface="Candara"/>
              </a:rPr>
              <a:t>Comment ajusteriez-vous la stratégie d’anticoagulation utilisée pour Melvin pour la FA dont il souffre (</a:t>
            </a:r>
            <a:r>
              <a:rPr lang="fr-CA" sz="2700" b="1" dirty="0">
                <a:solidFill>
                  <a:srgbClr val="DCF4F8"/>
                </a:solidFill>
                <a:latin typeface="Arial Narrow" panose="020B0606020202030204" pitchFamily="34" charset="0"/>
                <a:cs typeface="Candara"/>
              </a:rPr>
              <a:t>TFG</a:t>
            </a:r>
            <a:r>
              <a:rPr kumimoji="0" lang="fr-CA" sz="2700" b="1" i="0" u="none" strike="noStrike" kern="1200" cap="none" spc="0" normalizeH="0" baseline="0" noProof="0" dirty="0">
                <a:ln>
                  <a:noFill/>
                </a:ln>
                <a:solidFill>
                  <a:srgbClr val="DCF4F8"/>
                </a:solidFill>
                <a:effectLst/>
                <a:uLnTx/>
                <a:uFillTx/>
                <a:latin typeface="Arial Narrow" panose="020B0606020202030204" pitchFamily="34" charset="0"/>
                <a:cs typeface="Candara"/>
              </a:rPr>
              <a:t>e 20</a:t>
            </a:r>
            <a:r>
              <a:rPr kumimoji="0" lang="fr-CA" sz="27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233211" y="2519706"/>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fr-CH" b="1" i="1" dirty="0">
                <a:solidFill>
                  <a:srgbClr val="1B1A5A"/>
                </a:solidFill>
                <a:latin typeface="Arial Narrow" pitchFamily="34" charset="0"/>
                <a:cs typeface="Aharoni" panose="02010803020104030203" pitchFamily="2" charset="-79"/>
              </a:rPr>
              <a:t>Sélectionnez une ou plusieurs des options suivantes :</a:t>
            </a:r>
            <a:endParaRPr kumimoji="0" lang="en-CA" sz="2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Informer Melvin que la warfarine est l’option la plus sûre pour son stade d’insuffisance rénale  chronique</a:t>
            </a:r>
            <a:endPar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dabigatran 150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dabigatran 110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l’apixaban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l’apixaban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2,5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rivaroxaban 20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rivaroxaban 15 mg die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917F2D63-0CDB-442E-B7BA-663FBAE13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E9914E14-7452-463D-9B72-6B6F5960CC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67932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1" end="1"/>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20386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Rectangle 11">
            <a:extLst>
              <a:ext uri="{FF2B5EF4-FFF2-40B4-BE49-F238E27FC236}">
                <a16:creationId xmlns:a16="http://schemas.microsoft.com/office/drawing/2014/main" id="{70E9D2C5-3E70-40AB-BB85-FFBAFB8D7BFF}"/>
              </a:ext>
            </a:extLst>
          </p:cNvPr>
          <p:cNvSpPr/>
          <p:nvPr/>
        </p:nvSpPr>
        <p:spPr>
          <a:xfrm>
            <a:off x="146654" y="87192"/>
            <a:ext cx="6716601"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Recommandations relatives à la posologie des AOD chez les patients en FA présentant une atteinte rénale selon la monographie canadienne des produits</a:t>
            </a:r>
          </a:p>
        </p:txBody>
      </p:sp>
      <p:pic>
        <p:nvPicPr>
          <p:cNvPr id="15" name="4E92DA43-5712-40E9-AFDC-2C1062C78C6F" descr="7646DFF2-B812-4635-AA57-5171E34E5A45@chrc">
            <a:extLst>
              <a:ext uri="{FF2B5EF4-FFF2-40B4-BE49-F238E27FC236}">
                <a16:creationId xmlns:a16="http://schemas.microsoft.com/office/drawing/2014/main" id="{CECD24C8-B182-4760-BE1E-A9CBD857D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66" y="205884"/>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090399B-23EC-4D3E-8FF2-EE09A9573881}"/>
              </a:ext>
            </a:extLst>
          </p:cNvPr>
          <p:cNvPicPr>
            <a:picLocks noChangeAspect="1"/>
          </p:cNvPicPr>
          <p:nvPr/>
        </p:nvPicPr>
        <p:blipFill>
          <a:blip r:embed="rId6"/>
          <a:stretch>
            <a:fillRect/>
          </a:stretch>
        </p:blipFill>
        <p:spPr>
          <a:xfrm>
            <a:off x="1009505" y="1213483"/>
            <a:ext cx="6977725" cy="4912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2994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07661"/>
            <a:ext cx="6947712" cy="1200329"/>
          </a:xfrm>
          <a:prstGeom prst="rect">
            <a:avLst/>
          </a:prstGeom>
          <a:noFill/>
        </p:spPr>
        <p:txBody>
          <a:bodyPr wrap="square">
            <a:spAutoFit/>
          </a:bodyPr>
          <a:lstStyle/>
          <a:p>
            <a:pPr>
              <a:defRPr/>
            </a:pPr>
            <a:r>
              <a:rPr lang="fr-CA" sz="2400" b="1" dirty="0">
                <a:solidFill>
                  <a:srgbClr val="183059"/>
                </a:solidFill>
                <a:latin typeface="Arial Narrow" panose="020B0606020202030204" pitchFamily="34" charset="0"/>
                <a:cs typeface="Aharoni" panose="02010803020104030203" pitchFamily="2" charset="-79"/>
              </a:rPr>
              <a:t>Le Guide pratique 2018 de l’</a:t>
            </a:r>
            <a:r>
              <a:rPr lang="fr-CA" sz="2400" b="1" dirty="0" err="1">
                <a:solidFill>
                  <a:srgbClr val="183059"/>
                </a:solidFill>
                <a:latin typeface="Arial Narrow" panose="020B0606020202030204" pitchFamily="34" charset="0"/>
                <a:cs typeface="Aharoni" panose="02010803020104030203" pitchFamily="2" charset="-79"/>
              </a:rPr>
              <a:t>European</a:t>
            </a:r>
            <a:r>
              <a:rPr lang="fr-CA" sz="2400" b="1" dirty="0">
                <a:solidFill>
                  <a:srgbClr val="183059"/>
                </a:solidFill>
                <a:latin typeface="Arial Narrow" panose="020B0606020202030204" pitchFamily="34" charset="0"/>
                <a:cs typeface="Aharoni" panose="02010803020104030203" pitchFamily="2" charset="-79"/>
              </a:rPr>
              <a:t> </a:t>
            </a:r>
            <a:r>
              <a:rPr lang="fr-CA" sz="2400" b="1" dirty="0" err="1">
                <a:solidFill>
                  <a:srgbClr val="183059"/>
                </a:solidFill>
                <a:latin typeface="Arial Narrow" panose="020B0606020202030204" pitchFamily="34" charset="0"/>
                <a:cs typeface="Aharoni" panose="02010803020104030203" pitchFamily="2" charset="-79"/>
              </a:rPr>
              <a:t>Heart</a:t>
            </a:r>
            <a:r>
              <a:rPr lang="fr-CA" sz="2400" b="1" dirty="0">
                <a:solidFill>
                  <a:srgbClr val="183059"/>
                </a:solidFill>
                <a:latin typeface="Arial Narrow" panose="020B0606020202030204" pitchFamily="34" charset="0"/>
                <a:cs typeface="Aharoni" panose="02010803020104030203" pitchFamily="2" charset="-79"/>
              </a:rPr>
              <a:t> </a:t>
            </a:r>
            <a:r>
              <a:rPr lang="fr-CA" sz="2400" b="1" dirty="0" err="1">
                <a:solidFill>
                  <a:srgbClr val="183059"/>
                </a:solidFill>
                <a:latin typeface="Arial Narrow" panose="020B0606020202030204" pitchFamily="34" charset="0"/>
                <a:cs typeface="Aharoni" panose="02010803020104030203" pitchFamily="2" charset="-79"/>
              </a:rPr>
              <a:t>Rhythm</a:t>
            </a:r>
            <a:r>
              <a:rPr lang="fr-CA" sz="2400" b="1" dirty="0">
                <a:solidFill>
                  <a:srgbClr val="183059"/>
                </a:solidFill>
                <a:latin typeface="Arial Narrow" panose="020B0606020202030204" pitchFamily="34" charset="0"/>
                <a:cs typeface="Aharoni" panose="02010803020104030203" pitchFamily="2" charset="-79"/>
              </a:rPr>
              <a:t> Association sur l’utilisation des AOD chez les patients souffrant de FA</a:t>
            </a:r>
            <a:endParaRPr kumimoji="0" lang="fr-CA" sz="2400" b="1" i="0" u="none" strike="noStrike" kern="1200" cap="none" spc="0" normalizeH="0" baseline="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err="1">
                <a:solidFill>
                  <a:prstClr val="white"/>
                </a:solidFill>
                <a:latin typeface="Arial Narrow" panose="020B0606020202030204" pitchFamily="34" charset="0"/>
                <a:cs typeface="Lato"/>
              </a:rPr>
              <a:t>Steffel</a:t>
            </a:r>
            <a:r>
              <a:rPr lang="en-CA" altLang="en-US" sz="1000" dirty="0">
                <a:solidFill>
                  <a:prstClr val="white"/>
                </a:solidFill>
                <a:latin typeface="Arial Narrow" panose="020B0606020202030204" pitchFamily="34" charset="0"/>
                <a:cs typeface="Lato"/>
              </a:rPr>
              <a:t> J. et al; European Heart Journal (2018) 39, 1330–1393</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DAF8FC96-1DD7-4FC2-A044-48F073D24A8A}"/>
              </a:ext>
            </a:extLst>
          </p:cNvPr>
          <p:cNvPicPr>
            <a:picLocks noChangeAspect="1"/>
          </p:cNvPicPr>
          <p:nvPr/>
        </p:nvPicPr>
        <p:blipFill>
          <a:blip r:embed="rId5"/>
          <a:stretch>
            <a:fillRect/>
          </a:stretch>
        </p:blipFill>
        <p:spPr>
          <a:xfrm>
            <a:off x="808075" y="1455527"/>
            <a:ext cx="7783033" cy="4717130"/>
          </a:xfrm>
          <a:prstGeom prst="rect">
            <a:avLst/>
          </a:prstGeom>
        </p:spPr>
      </p:pic>
      <p:pic>
        <p:nvPicPr>
          <p:cNvPr id="10" name="4E92DA43-5712-40E9-AFDC-2C1062C78C6F" descr="7646DFF2-B812-4635-AA57-5171E34E5A45@chrc">
            <a:extLst>
              <a:ext uri="{FF2B5EF4-FFF2-40B4-BE49-F238E27FC236}">
                <a16:creationId xmlns:a16="http://schemas.microsoft.com/office/drawing/2014/main" id="{68F0346B-4436-491C-8994-39D74DA3B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736" y="205884"/>
            <a:ext cx="1636451" cy="93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08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suit and tie&#10;&#10;Description automatically generated">
            <a:extLst>
              <a:ext uri="{FF2B5EF4-FFF2-40B4-BE49-F238E27FC236}">
                <a16:creationId xmlns:a16="http://schemas.microsoft.com/office/drawing/2014/main" id="{BB707A73-3D48-4D40-8DAA-D5835A3C9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6015" y="-99226"/>
            <a:ext cx="4435253" cy="665287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lang="en-US" sz="4800" b="1" dirty="0" err="1">
                <a:latin typeface="Arial Narrow" panose="020B0606020202030204" pitchFamily="34" charset="0"/>
              </a:rPr>
              <a:t>Cas</a:t>
            </a:r>
            <a:r>
              <a:rPr lang="en-US" sz="4800" b="1" dirty="0">
                <a:latin typeface="Arial Narrow" panose="020B0606020202030204" pitchFamily="34" charset="0"/>
              </a:rPr>
              <a:t> n</a:t>
            </a:r>
            <a:r>
              <a:rPr lang="fr-FR" sz="4800" b="1" baseline="30000" dirty="0">
                <a:latin typeface="Arial Narrow" pitchFamily="34" charset="0"/>
              </a:rPr>
              <a:t>o</a:t>
            </a:r>
            <a:r>
              <a:rPr lang="en-US" sz="4800" b="1" dirty="0">
                <a:latin typeface="Arial Narrow" pitchFamily="34" charset="0"/>
              </a:rPr>
              <a:t> 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0"/>
            <a:ext cx="9144000" cy="2734626"/>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85932" y="2052008"/>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65939" y="2529112"/>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62863" y="3643952"/>
            <a:ext cx="8996077" cy="155940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Trois autres années plus tard. Melvin a maintenant 76 ans et son</a:t>
            </a:r>
            <a:r>
              <a:rPr kumimoji="0" lang="fr-CA" sz="26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a:t>
            </a:r>
            <a:r>
              <a:rPr kumimoji="0" lang="fr-CA" sz="2600" b="1" i="0" u="none" strike="noStrike" kern="1200" cap="none" spc="0" normalizeH="0" noProof="0" dirty="0" err="1">
                <a:ln>
                  <a:noFill/>
                </a:ln>
                <a:solidFill>
                  <a:prstClr val="white">
                    <a:lumMod val="95000"/>
                  </a:prstClr>
                </a:solidFill>
                <a:effectLst/>
                <a:uLnTx/>
                <a:uFillTx/>
                <a:latin typeface="Arial Narrow" panose="020B0606020202030204" pitchFamily="34" charset="0"/>
                <a:cs typeface="Candara"/>
              </a:rPr>
              <a:t>TFGe</a:t>
            </a:r>
            <a:r>
              <a:rPr kumimoji="0" lang="fr-CA" sz="26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est</a:t>
            </a:r>
            <a:r>
              <a:rPr kumimoji="0" lang="fr-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&lt; 15 </a:t>
            </a:r>
            <a:r>
              <a:rPr kumimoji="0" lang="fr-CA" sz="2600" b="1" i="0" u="none" strike="noStrike" kern="1200" cap="none" spc="0" normalizeH="0" baseline="0" noProof="0" dirty="0" err="1">
                <a:ln>
                  <a:noFill/>
                </a:ln>
                <a:solidFill>
                  <a:prstClr val="white">
                    <a:lumMod val="95000"/>
                  </a:prstClr>
                </a:solidFill>
                <a:effectLst/>
                <a:uLnTx/>
                <a:uFillTx/>
                <a:latin typeface="Arial Narrow" panose="020B0606020202030204" pitchFamily="34" charset="0"/>
                <a:cs typeface="Candara"/>
              </a:rPr>
              <a:t>mL</a:t>
            </a:r>
            <a:r>
              <a:rPr kumimoji="0" lang="fr-CA" sz="2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/min/1,73 m</a:t>
            </a:r>
            <a:r>
              <a:rPr kumimoji="0" lang="fr-CA" sz="26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cs typeface="Candara"/>
              </a:rPr>
              <a:t>2</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fr-CA" sz="2600" b="1" baseline="30000" dirty="0">
              <a:solidFill>
                <a:prstClr val="white">
                  <a:lumMod val="95000"/>
                </a:prstClr>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fr-CA" sz="2600" b="1" dirty="0">
                <a:solidFill>
                  <a:prstClr val="white">
                    <a:lumMod val="95000"/>
                  </a:prstClr>
                </a:solidFill>
                <a:latin typeface="Arial Narrow" panose="020B0606020202030204" pitchFamily="34" charset="0"/>
              </a:rPr>
              <a:t>Melvin se sent bien et ne reçoit pas un traitement substitutif rénal</a:t>
            </a:r>
          </a:p>
        </p:txBody>
      </p:sp>
      <p:pic>
        <p:nvPicPr>
          <p:cNvPr id="13" name="4E92DA43-5712-40E9-AFDC-2C1062C78C6F" descr="7646DFF2-B812-4635-AA57-5171E34E5A45@chrc">
            <a:extLst>
              <a:ext uri="{FF2B5EF4-FFF2-40B4-BE49-F238E27FC236}">
                <a16:creationId xmlns:a16="http://schemas.microsoft.com/office/drawing/2014/main" id="{6DF0398C-F009-4881-B398-87F18A2910A3}"/>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421886"/>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715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54081" y="1284653"/>
            <a:ext cx="7928658" cy="954107"/>
          </a:xfrm>
          <a:prstGeom prst="rect">
            <a:avLst/>
          </a:prstGeom>
        </p:spPr>
        <p:txBody>
          <a:bodyPr wrap="square">
            <a:spAutoFit/>
          </a:bodyPr>
          <a:lstStyle/>
          <a:p>
            <a:pPr lvl="0" algn="ctr">
              <a:defRPr/>
            </a:pP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Comment ajusteriez-vous maintenant la stratégie d’anticoagulation</a:t>
            </a:r>
            <a:r>
              <a:rPr kumimoji="0" lang="fr-CA" sz="2800" b="1" i="0" u="none" strike="noStrike" kern="1200" cap="none" spc="0" normalizeH="0" noProof="0" dirty="0">
                <a:ln>
                  <a:noFill/>
                </a:ln>
                <a:solidFill>
                  <a:prstClr val="white">
                    <a:lumMod val="95000"/>
                  </a:prstClr>
                </a:solidFill>
                <a:effectLst/>
                <a:uLnTx/>
                <a:uFillTx/>
                <a:latin typeface="Arial Narrow" panose="020B0606020202030204" pitchFamily="34" charset="0"/>
                <a:cs typeface="Candara"/>
              </a:rPr>
              <a:t> utilisée pour Melvin </a:t>
            </a: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a:t>
            </a:r>
            <a:r>
              <a:rPr kumimoji="0" lang="fr-CA" sz="2800" b="1" i="0" u="none" strike="noStrike" kern="1200" cap="none" spc="0" normalizeH="0" baseline="0" noProof="0" dirty="0" err="1">
                <a:ln>
                  <a:noFill/>
                </a:ln>
                <a:solidFill>
                  <a:srgbClr val="DCF4F8"/>
                </a:solidFill>
                <a:effectLst/>
                <a:uLnTx/>
                <a:uFillTx/>
                <a:latin typeface="Arial Narrow" panose="020B0606020202030204" pitchFamily="34" charset="0"/>
                <a:cs typeface="Candara"/>
              </a:rPr>
              <a:t>TFGe</a:t>
            </a:r>
            <a:r>
              <a:rPr kumimoji="0" lang="fr-CA" sz="2800" b="1" i="0" u="none" strike="noStrike" kern="1200" cap="none" spc="0" normalizeH="0" baseline="0" noProof="0" dirty="0">
                <a:ln>
                  <a:noFill/>
                </a:ln>
                <a:solidFill>
                  <a:srgbClr val="DCF4F8"/>
                </a:solidFill>
                <a:effectLst/>
                <a:uLnTx/>
                <a:uFillTx/>
                <a:latin typeface="Arial Narrow" panose="020B0606020202030204" pitchFamily="34" charset="0"/>
                <a:cs typeface="Candara"/>
              </a:rPr>
              <a:t> </a:t>
            </a:r>
            <a:r>
              <a:rPr lang="fr-CA" sz="2800" b="1" dirty="0">
                <a:solidFill>
                  <a:srgbClr val="DCF4F8"/>
                </a:solidFill>
                <a:latin typeface="Arial Narrow" panose="020B0606020202030204" pitchFamily="34" charset="0"/>
                <a:cs typeface="Candara"/>
              </a:rPr>
              <a:t>&lt; 15 </a:t>
            </a:r>
            <a:r>
              <a:rPr kumimoji="0" lang="fr-CA" sz="28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0300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rgbClr val="C0504D"/>
              </a:buClr>
              <a:defRPr/>
            </a:pPr>
            <a:r>
              <a:rPr lang="fr-CH" sz="2000" b="1" i="1" dirty="0">
                <a:solidFill>
                  <a:srgbClr val="1B1A5A"/>
                </a:solidFill>
                <a:latin typeface="Arial Narrow" pitchFamily="34" charset="0"/>
                <a:cs typeface="Aharoni" panose="02010803020104030203" pitchFamily="2" charset="-79"/>
              </a:rPr>
              <a:t>Sélectionnez une ou plusieurs des options suivantes :</a:t>
            </a:r>
            <a:endParaRPr lang="fr-CH" sz="2000" b="1" i="1" dirty="0">
              <a:solidFill>
                <a:srgbClr val="1B1A5A"/>
              </a:solidFill>
              <a:latin typeface="Arial Narrow"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5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1800" b="1" dirty="0">
                <a:latin typeface="Arial Narrow" pitchFamily="34" charset="0"/>
                <a:cs typeface="Candara"/>
              </a:rPr>
              <a:t>Informer Melvin que la warfarine est l’option la plus sûre pour son stade d’insuffisance rénale chronique</a:t>
            </a:r>
            <a:endPar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dabigatran 150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dabigatran 110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l’apixaban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l’apixaban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2,5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a:t>
            </a:r>
            <a:r>
              <a:rPr lang="en-CA"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l’édoxaban</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rivaroxaban 20 mg die</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Utiliser le rivaroxaban 15 mg die</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4A78AA6A-28D5-49AD-BD63-21FD7B4FD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447B0DC3-E8F8-42C1-B257-C27D4B2100CA}"/>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5570" y="74386"/>
            <a:ext cx="1367490" cy="3079932"/>
          </a:xfrm>
          <a:prstGeom prst="rect">
            <a:avLst/>
          </a:prstGeom>
        </p:spPr>
      </p:pic>
    </p:spTree>
    <p:extLst>
      <p:ext uri="{BB962C8B-B14F-4D97-AF65-F5344CB8AC3E}">
        <p14:creationId xmlns:p14="http://schemas.microsoft.com/office/powerpoint/2010/main" val="1659445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534119"/>
            <a:ext cx="9144000" cy="32388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81054" y="6199780"/>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89573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51292" y="85311"/>
            <a:ext cx="7470516" cy="646331"/>
          </a:xfrm>
          <a:prstGeom prst="rect">
            <a:avLst/>
          </a:prstGeom>
          <a:noFill/>
        </p:spPr>
        <p:txBody>
          <a:bodyPr wrap="square">
            <a:spAutoFit/>
          </a:bodyPr>
          <a:lstStyle/>
          <a:p>
            <a:r>
              <a:rPr lang="en-CA" sz="3600" b="1" dirty="0">
                <a:solidFill>
                  <a:srgbClr val="1B1A5A"/>
                </a:solidFill>
                <a:latin typeface="Arial Narrow" pitchFamily="34" charset="0"/>
                <a:ea typeface="Lato" panose="020F0502020204030203" pitchFamily="34" charset="0"/>
                <a:cs typeface="Lato" panose="020F0502020204030203" pitchFamily="34" charset="0"/>
              </a:rPr>
              <a:t>Passage des AOD à la warfarine</a:t>
            </a:r>
          </a:p>
        </p:txBody>
      </p:sp>
      <p:sp>
        <p:nvSpPr>
          <p:cNvPr id="12" name="Text Box 3">
            <a:extLst>
              <a:ext uri="{FF2B5EF4-FFF2-40B4-BE49-F238E27FC236}">
                <a16:creationId xmlns:a16="http://schemas.microsoft.com/office/drawing/2014/main" id="{8ABBD9B9-6DB1-4D83-BA94-BA2659EE54D7}"/>
              </a:ext>
            </a:extLst>
          </p:cNvPr>
          <p:cNvSpPr txBox="1">
            <a:spLocks noChangeArrowheads="1"/>
          </p:cNvSpPr>
          <p:nvPr/>
        </p:nvSpPr>
        <p:spPr bwMode="auto">
          <a:xfrm>
            <a:off x="0" y="6518146"/>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Monographie d’</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Eliquis</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Monographie de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Pradaxa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11 août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3" name="Text Box 3">
            <a:extLst>
              <a:ext uri="{FF2B5EF4-FFF2-40B4-BE49-F238E27FC236}">
                <a16:creationId xmlns:a16="http://schemas.microsoft.com/office/drawing/2014/main" id="{5D4D9675-5D72-4C26-9092-07E6874F29AC}"/>
              </a:ext>
            </a:extLst>
          </p:cNvPr>
          <p:cNvSpPr txBox="1">
            <a:spLocks noChangeArrowheads="1"/>
          </p:cNvSpPr>
          <p:nvPr/>
        </p:nvSpPr>
        <p:spPr bwMode="auto">
          <a:xfrm>
            <a:off x="4149729" y="6516499"/>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Monographie</a:t>
            </a:r>
            <a:r>
              <a:rPr kumimoji="0" lang="fr-FR" altLang="en-US" sz="800" b="0" i="0" u="none" strike="noStrike" kern="1200" cap="none" spc="0" normalizeH="0" noProof="0" dirty="0">
                <a:ln>
                  <a:noFill/>
                </a:ln>
                <a:solidFill>
                  <a:prstClr val="white"/>
                </a:solidFill>
                <a:effectLst/>
                <a:uLnTx/>
                <a:uFillTx/>
                <a:latin typeface="Arial Narrow" panose="020B0606020202030204" pitchFamily="34" charset="0"/>
                <a:ea typeface="+mn-ea"/>
                <a:cs typeface="Lato"/>
              </a:rPr>
              <a:t> de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Xarelto</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Monographie de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lang="fr-FR" altLang="en-US" sz="800" dirty="0" err="1">
                <a:solidFill>
                  <a:prstClr val="white"/>
                </a:solidFill>
                <a:latin typeface="Arial Narrow" panose="020B0606020202030204" pitchFamily="34" charset="0"/>
                <a:cs typeface="Lato"/>
              </a:rPr>
              <a:t>é</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6" name="Picture 5">
            <a:extLst>
              <a:ext uri="{FF2B5EF4-FFF2-40B4-BE49-F238E27FC236}">
                <a16:creationId xmlns:a16="http://schemas.microsoft.com/office/drawing/2014/main" id="{A219D3C8-F7EF-401E-A68F-A0F6D40A2048}"/>
              </a:ext>
            </a:extLst>
          </p:cNvPr>
          <p:cNvPicPr>
            <a:picLocks noChangeAspect="1"/>
          </p:cNvPicPr>
          <p:nvPr/>
        </p:nvPicPr>
        <p:blipFill>
          <a:blip r:embed="rId5"/>
          <a:stretch>
            <a:fillRect/>
          </a:stretch>
        </p:blipFill>
        <p:spPr>
          <a:xfrm>
            <a:off x="1172724" y="961645"/>
            <a:ext cx="7222573" cy="1903624"/>
          </a:xfrm>
          <a:prstGeom prst="rect">
            <a:avLst/>
          </a:prstGeom>
        </p:spPr>
      </p:pic>
      <p:pic>
        <p:nvPicPr>
          <p:cNvPr id="11" name="Picture 10">
            <a:extLst>
              <a:ext uri="{FF2B5EF4-FFF2-40B4-BE49-F238E27FC236}">
                <a16:creationId xmlns:a16="http://schemas.microsoft.com/office/drawing/2014/main" id="{3844354A-75F7-41B6-9C25-E0912EFD00D7}"/>
              </a:ext>
            </a:extLst>
          </p:cNvPr>
          <p:cNvPicPr>
            <a:picLocks noChangeAspect="1"/>
          </p:cNvPicPr>
          <p:nvPr/>
        </p:nvPicPr>
        <p:blipFill>
          <a:blip r:embed="rId6"/>
          <a:stretch>
            <a:fillRect/>
          </a:stretch>
        </p:blipFill>
        <p:spPr>
          <a:xfrm>
            <a:off x="1172724" y="2869486"/>
            <a:ext cx="7222573" cy="903820"/>
          </a:xfrm>
          <a:prstGeom prst="rect">
            <a:avLst/>
          </a:prstGeom>
        </p:spPr>
      </p:pic>
      <p:pic>
        <p:nvPicPr>
          <p:cNvPr id="15" name="Picture 14">
            <a:extLst>
              <a:ext uri="{FF2B5EF4-FFF2-40B4-BE49-F238E27FC236}">
                <a16:creationId xmlns:a16="http://schemas.microsoft.com/office/drawing/2014/main" id="{10637BE0-37C0-4E79-83E8-45B2118A14ED}"/>
              </a:ext>
            </a:extLst>
          </p:cNvPr>
          <p:cNvPicPr>
            <a:picLocks noChangeAspect="1"/>
          </p:cNvPicPr>
          <p:nvPr/>
        </p:nvPicPr>
        <p:blipFill>
          <a:blip r:embed="rId7"/>
          <a:stretch>
            <a:fillRect/>
          </a:stretch>
        </p:blipFill>
        <p:spPr>
          <a:xfrm>
            <a:off x="1172724" y="3733425"/>
            <a:ext cx="7222573" cy="1551693"/>
          </a:xfrm>
          <a:prstGeom prst="rect">
            <a:avLst/>
          </a:prstGeom>
        </p:spPr>
      </p:pic>
      <p:pic>
        <p:nvPicPr>
          <p:cNvPr id="17" name="Picture 16">
            <a:extLst>
              <a:ext uri="{FF2B5EF4-FFF2-40B4-BE49-F238E27FC236}">
                <a16:creationId xmlns:a16="http://schemas.microsoft.com/office/drawing/2014/main" id="{9F52B9DF-F956-4840-8062-BDD246CF960F}"/>
              </a:ext>
            </a:extLst>
          </p:cNvPr>
          <p:cNvPicPr>
            <a:picLocks noChangeAspect="1"/>
          </p:cNvPicPr>
          <p:nvPr/>
        </p:nvPicPr>
        <p:blipFill>
          <a:blip r:embed="rId8"/>
          <a:stretch>
            <a:fillRect/>
          </a:stretch>
        </p:blipFill>
        <p:spPr>
          <a:xfrm>
            <a:off x="1172724" y="5222612"/>
            <a:ext cx="7222573" cy="1323739"/>
          </a:xfrm>
          <a:prstGeom prst="rect">
            <a:avLst/>
          </a:prstGeom>
        </p:spPr>
      </p:pic>
      <p:pic>
        <p:nvPicPr>
          <p:cNvPr id="20" name="4E92DA43-5712-40E9-AFDC-2C1062C78C6F" descr="7646DFF2-B812-4635-AA57-5171E34E5A45@chrc">
            <a:extLst>
              <a:ext uri="{FF2B5EF4-FFF2-40B4-BE49-F238E27FC236}">
                <a16:creationId xmlns:a16="http://schemas.microsoft.com/office/drawing/2014/main" id="{9FE6FFD6-3105-48CB-B534-8155DBD7D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2795" y="58387"/>
            <a:ext cx="1371666" cy="78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6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40047"/>
            <a:ext cx="6404128" cy="1384995"/>
          </a:xfrm>
          <a:prstGeom prst="rect">
            <a:avLst/>
          </a:prstGeom>
          <a:noFill/>
        </p:spPr>
        <p:txBody>
          <a:bodyPr wrap="square">
            <a:spAutoFit/>
          </a:bodyPr>
          <a:lstStyle/>
          <a:p>
            <a:pPr lvl="0">
              <a:defRPr/>
            </a:pPr>
            <a:r>
              <a:rPr lang="fr-CA" sz="2800" b="1" dirty="0">
                <a:solidFill>
                  <a:srgbClr val="183059"/>
                </a:solidFill>
                <a:latin typeface="Arial Narrow" panose="020B0606020202030204" pitchFamily="34" charset="0"/>
                <a:cs typeface="Aharoni" panose="02010803020104030203" pitchFamily="2" charset="-79"/>
              </a:rPr>
              <a:t>Le taux d’hémorragie majeure avec la warfarine est accru chez les patients ayant une </a:t>
            </a:r>
            <a:r>
              <a:rPr lang="fr-CA" sz="2800" b="1" dirty="0" err="1">
                <a:solidFill>
                  <a:srgbClr val="183059"/>
                </a:solidFill>
                <a:latin typeface="Arial Narrow" panose="020B0606020202030204" pitchFamily="34" charset="0"/>
                <a:cs typeface="Aharoni" panose="02010803020104030203" pitchFamily="2" charset="-79"/>
              </a:rPr>
              <a:t>CrCl</a:t>
            </a:r>
            <a:r>
              <a:rPr lang="fr-CA" sz="2800" b="1" dirty="0">
                <a:solidFill>
                  <a:srgbClr val="183059"/>
                </a:solidFill>
                <a:latin typeface="Arial Narrow" panose="020B0606020202030204" pitchFamily="34" charset="0"/>
                <a:cs typeface="Aharoni" panose="02010803020104030203" pitchFamily="2" charset="-79"/>
              </a:rPr>
              <a:t> basse</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Chan, K.E. et al. J Am Coll </a:t>
            </a:r>
            <a:r>
              <a:rPr kumimoji="0" lang="en-CA" alt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67(24): 2888-99</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graphicFrame>
        <p:nvGraphicFramePr>
          <p:cNvPr id="5" name="Table 4">
            <a:extLst>
              <a:ext uri="{FF2B5EF4-FFF2-40B4-BE49-F238E27FC236}">
                <a16:creationId xmlns:a16="http://schemas.microsoft.com/office/drawing/2014/main" id="{5929FD1E-38B8-4B63-B87B-8756F8DF42AC}"/>
              </a:ext>
            </a:extLst>
          </p:cNvPr>
          <p:cNvGraphicFramePr>
            <a:graphicFrameLocks noGrp="1"/>
          </p:cNvGraphicFramePr>
          <p:nvPr>
            <p:extLst>
              <p:ext uri="{D42A27DB-BD31-4B8C-83A1-F6EECF244321}">
                <p14:modId xmlns:p14="http://schemas.microsoft.com/office/powerpoint/2010/main" val="1222187955"/>
              </p:ext>
            </p:extLst>
          </p:nvPr>
        </p:nvGraphicFramePr>
        <p:xfrm>
          <a:off x="541059" y="1927943"/>
          <a:ext cx="8412480" cy="3114040"/>
        </p:xfrm>
        <a:graphic>
          <a:graphicData uri="http://schemas.openxmlformats.org/drawingml/2006/table">
            <a:tbl>
              <a:tblPr/>
              <a:tblGrid>
                <a:gridCol w="3474720">
                  <a:extLst>
                    <a:ext uri="{9D8B030D-6E8A-4147-A177-3AD203B41FA5}">
                      <a16:colId xmlns:a16="http://schemas.microsoft.com/office/drawing/2014/main" val="1468969580"/>
                    </a:ext>
                  </a:extLst>
                </a:gridCol>
                <a:gridCol w="4937760">
                  <a:extLst>
                    <a:ext uri="{9D8B030D-6E8A-4147-A177-3AD203B41FA5}">
                      <a16:colId xmlns:a16="http://schemas.microsoft.com/office/drawing/2014/main" val="3591066410"/>
                    </a:ext>
                  </a:extLst>
                </a:gridCol>
              </a:tblGrid>
              <a:tr h="0">
                <a:tc>
                  <a:txBody>
                    <a:bodyPr/>
                    <a:lstStyle/>
                    <a:p>
                      <a:r>
                        <a:rPr lang="fr-CA" sz="2400" b="1" noProof="0" dirty="0">
                          <a:solidFill>
                            <a:schemeClr val="bg1"/>
                          </a:solidFill>
                          <a:effectLst/>
                          <a:latin typeface="Arial Narrow" panose="020B0606020202030204" pitchFamily="34" charset="0"/>
                        </a:rPr>
                        <a:t>Fonction rénale</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83059"/>
                    </a:solidFill>
                  </a:tcPr>
                </a:tc>
                <a:tc>
                  <a:txBody>
                    <a:bodyPr/>
                    <a:lstStyle/>
                    <a:p>
                      <a:pPr algn="ctr"/>
                      <a:r>
                        <a:rPr lang="fr-CA" sz="2400" b="1" noProof="0" dirty="0">
                          <a:solidFill>
                            <a:schemeClr val="bg1"/>
                          </a:solidFill>
                          <a:effectLst/>
                          <a:latin typeface="Arial Narrow" panose="020B0606020202030204" pitchFamily="34" charset="0"/>
                        </a:rPr>
                        <a:t>Hémorragie majeure </a:t>
                      </a:r>
                    </a:p>
                    <a:p>
                      <a:pPr algn="ctr"/>
                      <a:r>
                        <a:rPr lang="fr-CA" sz="2400" b="1" noProof="0" dirty="0">
                          <a:solidFill>
                            <a:schemeClr val="bg1"/>
                          </a:solidFill>
                          <a:effectLst/>
                          <a:latin typeface="Arial Narrow" panose="020B0606020202030204" pitchFamily="34" charset="0"/>
                        </a:rPr>
                        <a:t>(Événements pour 100 patients-années)</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183059"/>
                    </a:solidFill>
                  </a:tcPr>
                </a:tc>
                <a:extLst>
                  <a:ext uri="{0D108BD9-81ED-4DB2-BD59-A6C34878D82A}">
                    <a16:rowId xmlns:a16="http://schemas.microsoft.com/office/drawing/2014/main" val="401749402"/>
                  </a:ext>
                </a:extLst>
              </a:tr>
              <a:tr h="548640">
                <a:tc>
                  <a:txBody>
                    <a:bodyPr/>
                    <a:lstStyle/>
                    <a:p>
                      <a:r>
                        <a:rPr lang="fr-CA" sz="2000" b="1" noProof="0" dirty="0" err="1">
                          <a:solidFill>
                            <a:schemeClr val="tx1">
                              <a:lumMod val="75000"/>
                              <a:lumOff val="25000"/>
                            </a:schemeClr>
                          </a:solidFill>
                          <a:effectLst/>
                          <a:latin typeface="Arial Narrow" panose="020B0606020202030204" pitchFamily="34" charset="0"/>
                        </a:rPr>
                        <a:t>CrCl</a:t>
                      </a:r>
                      <a:r>
                        <a:rPr lang="fr-CA" sz="2000" b="1" noProof="0" dirty="0">
                          <a:solidFill>
                            <a:schemeClr val="tx1">
                              <a:lumMod val="75000"/>
                              <a:lumOff val="25000"/>
                            </a:schemeClr>
                          </a:solidFill>
                          <a:effectLst/>
                          <a:latin typeface="Arial Narrow" panose="020B0606020202030204" pitchFamily="34" charset="0"/>
                        </a:rPr>
                        <a:t> ≥ 60 </a:t>
                      </a:r>
                      <a:r>
                        <a:rPr lang="fr-CA" sz="2000" b="1" noProof="0" dirty="0" err="1">
                          <a:solidFill>
                            <a:schemeClr val="tx1">
                              <a:lumMod val="75000"/>
                              <a:lumOff val="25000"/>
                            </a:schemeClr>
                          </a:solidFill>
                          <a:effectLst/>
                          <a:latin typeface="Arial Narrow" panose="020B0606020202030204" pitchFamily="34" charset="0"/>
                        </a:rPr>
                        <a:t>mL</a:t>
                      </a:r>
                      <a:r>
                        <a:rPr lang="fr-CA" sz="2000" b="1" noProof="0" dirty="0">
                          <a:solidFill>
                            <a:schemeClr val="tx1">
                              <a:lumMod val="75000"/>
                              <a:lumOff val="25000"/>
                            </a:schemeClr>
                          </a:solidFill>
                          <a:effectLst/>
                          <a:latin typeface="Arial Narrow" panose="020B0606020202030204" pitchFamily="34" charset="0"/>
                        </a:rPr>
                        <a:t>/min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tc>
                  <a:txBody>
                    <a:bodyPr/>
                    <a:lstStyle/>
                    <a:p>
                      <a:pPr algn="ctr"/>
                      <a:r>
                        <a:rPr lang="fr-CA" sz="2000" noProof="0" dirty="0">
                          <a:solidFill>
                            <a:schemeClr val="tx1">
                              <a:lumMod val="75000"/>
                              <a:lumOff val="25000"/>
                            </a:schemeClr>
                          </a:solidFill>
                          <a:effectLst/>
                          <a:latin typeface="Arial Narrow" panose="020B0606020202030204" pitchFamily="34" charset="0"/>
                        </a:rPr>
                        <a:t>6,2 (4,1–8,9)</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extLst>
                  <a:ext uri="{0D108BD9-81ED-4DB2-BD59-A6C34878D82A}">
                    <a16:rowId xmlns:a16="http://schemas.microsoft.com/office/drawing/2014/main" val="604077213"/>
                  </a:ext>
                </a:extLst>
              </a:tr>
              <a:tr h="548640">
                <a:tc>
                  <a:txBody>
                    <a:bodyPr/>
                    <a:lstStyle/>
                    <a:p>
                      <a:r>
                        <a:rPr lang="fr-CA" sz="2000" b="1" noProof="0" dirty="0" err="1">
                          <a:solidFill>
                            <a:schemeClr val="tx1">
                              <a:lumMod val="75000"/>
                              <a:lumOff val="25000"/>
                            </a:schemeClr>
                          </a:solidFill>
                          <a:effectLst/>
                          <a:latin typeface="Arial Narrow" panose="020B0606020202030204" pitchFamily="34" charset="0"/>
                        </a:rPr>
                        <a:t>CrCl</a:t>
                      </a:r>
                      <a:r>
                        <a:rPr lang="fr-CA" sz="2000" b="1" noProof="0" dirty="0">
                          <a:solidFill>
                            <a:schemeClr val="tx1">
                              <a:lumMod val="75000"/>
                              <a:lumOff val="25000"/>
                            </a:schemeClr>
                          </a:solidFill>
                          <a:effectLst/>
                          <a:latin typeface="Arial Narrow" panose="020B0606020202030204" pitchFamily="34" charset="0"/>
                        </a:rPr>
                        <a:t> 30–59 </a:t>
                      </a:r>
                      <a:r>
                        <a:rPr lang="fr-CA" sz="2000" b="1" noProof="0" dirty="0" err="1">
                          <a:solidFill>
                            <a:schemeClr val="tx1">
                              <a:lumMod val="75000"/>
                              <a:lumOff val="25000"/>
                            </a:schemeClr>
                          </a:solidFill>
                          <a:effectLst/>
                          <a:latin typeface="Arial Narrow" panose="020B0606020202030204" pitchFamily="34" charset="0"/>
                        </a:rPr>
                        <a:t>mL</a:t>
                      </a:r>
                      <a:r>
                        <a:rPr lang="fr-CA" sz="2000" b="1" noProof="0" dirty="0">
                          <a:solidFill>
                            <a:schemeClr val="tx1">
                              <a:lumMod val="75000"/>
                              <a:lumOff val="25000"/>
                            </a:schemeClr>
                          </a:solidFill>
                          <a:effectLst/>
                          <a:latin typeface="Arial Narrow" panose="020B0606020202030204" pitchFamily="34" charset="0"/>
                        </a:rPr>
                        <a:t>/min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tc>
                  <a:txBody>
                    <a:bodyPr/>
                    <a:lstStyle/>
                    <a:p>
                      <a:pPr algn="ctr"/>
                      <a:r>
                        <a:rPr lang="fr-CA" sz="2000" noProof="0" dirty="0">
                          <a:solidFill>
                            <a:schemeClr val="tx1">
                              <a:lumMod val="75000"/>
                              <a:lumOff val="25000"/>
                            </a:schemeClr>
                          </a:solidFill>
                          <a:effectLst/>
                          <a:latin typeface="Arial Narrow" panose="020B0606020202030204" pitchFamily="34" charset="0"/>
                        </a:rPr>
                        <a:t>8,3 (5,1–12,8)</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extLst>
                  <a:ext uri="{0D108BD9-81ED-4DB2-BD59-A6C34878D82A}">
                    <a16:rowId xmlns:a16="http://schemas.microsoft.com/office/drawing/2014/main" val="771370442"/>
                  </a:ext>
                </a:extLst>
              </a:tr>
              <a:tr h="548640">
                <a:tc>
                  <a:txBody>
                    <a:bodyPr/>
                    <a:lstStyle/>
                    <a:p>
                      <a:r>
                        <a:rPr lang="fr-CA" sz="2000" b="1" noProof="0" dirty="0" err="1">
                          <a:solidFill>
                            <a:schemeClr val="tx1">
                              <a:lumMod val="75000"/>
                              <a:lumOff val="25000"/>
                            </a:schemeClr>
                          </a:solidFill>
                          <a:effectLst/>
                          <a:latin typeface="Arial Narrow" panose="020B0606020202030204" pitchFamily="34" charset="0"/>
                        </a:rPr>
                        <a:t>CrCl</a:t>
                      </a:r>
                      <a:r>
                        <a:rPr lang="fr-CA" sz="2000" b="1" noProof="0" dirty="0">
                          <a:solidFill>
                            <a:schemeClr val="tx1">
                              <a:lumMod val="75000"/>
                              <a:lumOff val="25000"/>
                            </a:schemeClr>
                          </a:solidFill>
                          <a:effectLst/>
                          <a:latin typeface="Arial Narrow" panose="020B0606020202030204" pitchFamily="34" charset="0"/>
                        </a:rPr>
                        <a:t> &lt;30 </a:t>
                      </a:r>
                      <a:r>
                        <a:rPr lang="fr-CA" sz="2000" b="1" noProof="0" dirty="0" err="1">
                          <a:solidFill>
                            <a:schemeClr val="tx1">
                              <a:lumMod val="75000"/>
                              <a:lumOff val="25000"/>
                            </a:schemeClr>
                          </a:solidFill>
                          <a:effectLst/>
                          <a:latin typeface="Arial Narrow" panose="020B0606020202030204" pitchFamily="34" charset="0"/>
                        </a:rPr>
                        <a:t>mL</a:t>
                      </a:r>
                      <a:r>
                        <a:rPr lang="fr-CA" sz="2000" b="1" noProof="0" dirty="0">
                          <a:solidFill>
                            <a:schemeClr val="tx1">
                              <a:lumMod val="75000"/>
                              <a:lumOff val="25000"/>
                            </a:schemeClr>
                          </a:solidFill>
                          <a:effectLst/>
                          <a:latin typeface="Arial Narrow" panose="020B0606020202030204" pitchFamily="34" charset="0"/>
                        </a:rPr>
                        <a:t>/min</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tc>
                  <a:txBody>
                    <a:bodyPr/>
                    <a:lstStyle/>
                    <a:p>
                      <a:pPr algn="ctr"/>
                      <a:r>
                        <a:rPr lang="fr-CA" sz="2000" noProof="0" dirty="0">
                          <a:solidFill>
                            <a:schemeClr val="tx1">
                              <a:lumMod val="75000"/>
                              <a:lumOff val="25000"/>
                            </a:schemeClr>
                          </a:solidFill>
                          <a:effectLst/>
                          <a:latin typeface="Arial Narrow" panose="020B0606020202030204" pitchFamily="34" charset="0"/>
                        </a:rPr>
                        <a:t>30,5 (17,0–50,3)</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DCF4F8"/>
                    </a:solidFill>
                  </a:tcPr>
                </a:tc>
                <a:extLst>
                  <a:ext uri="{0D108BD9-81ED-4DB2-BD59-A6C34878D82A}">
                    <a16:rowId xmlns:a16="http://schemas.microsoft.com/office/drawing/2014/main" val="925387711"/>
                  </a:ext>
                </a:extLst>
              </a:tr>
              <a:tr h="548640">
                <a:tc>
                  <a:txBody>
                    <a:bodyPr/>
                    <a:lstStyle/>
                    <a:p>
                      <a:r>
                        <a:rPr lang="fr-CA" sz="2000" b="1" noProof="0" dirty="0">
                          <a:solidFill>
                            <a:schemeClr val="tx1">
                              <a:lumMod val="75000"/>
                              <a:lumOff val="25000"/>
                            </a:schemeClr>
                          </a:solidFill>
                          <a:effectLst/>
                          <a:latin typeface="Arial Narrow" panose="020B0606020202030204" pitchFamily="34" charset="0"/>
                        </a:rPr>
                        <a:t>Dialyse</a:t>
                      </a:r>
                    </a:p>
                    <a:p>
                      <a:endParaRPr lang="fr-CA" sz="2000" b="1" noProof="0" dirty="0">
                        <a:solidFill>
                          <a:schemeClr val="tx1">
                            <a:lumMod val="75000"/>
                            <a:lumOff val="25000"/>
                          </a:schemeClr>
                        </a:solidFill>
                        <a:effectLst/>
                        <a:latin typeface="Arial Narrow" panose="020B0606020202030204" pitchFamily="34" charset="0"/>
                      </a:endParaRP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tc>
                  <a:txBody>
                    <a:bodyPr/>
                    <a:lstStyle/>
                    <a:p>
                      <a:pPr algn="ctr"/>
                      <a:r>
                        <a:rPr lang="fr-CA" sz="2000" noProof="0" dirty="0">
                          <a:solidFill>
                            <a:schemeClr val="tx1">
                              <a:lumMod val="75000"/>
                              <a:lumOff val="25000"/>
                            </a:schemeClr>
                          </a:solidFill>
                          <a:effectLst/>
                          <a:latin typeface="Arial Narrow" panose="020B0606020202030204" pitchFamily="34" charset="0"/>
                        </a:rPr>
                        <a:t>54–100</a:t>
                      </a:r>
                    </a:p>
                  </a:txBody>
                  <a:tcPr marL="31750" marR="31750" marT="31750" marB="31750"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2FBFC"/>
                    </a:solidFill>
                  </a:tcPr>
                </a:tc>
                <a:extLst>
                  <a:ext uri="{0D108BD9-81ED-4DB2-BD59-A6C34878D82A}">
                    <a16:rowId xmlns:a16="http://schemas.microsoft.com/office/drawing/2014/main" val="3079054801"/>
                  </a:ext>
                </a:extLst>
              </a:tr>
            </a:tbl>
          </a:graphicData>
        </a:graphic>
      </p:graphicFrame>
      <p:sp>
        <p:nvSpPr>
          <p:cNvPr id="6" name="Rectangle 2">
            <a:extLst>
              <a:ext uri="{FF2B5EF4-FFF2-40B4-BE49-F238E27FC236}">
                <a16:creationId xmlns:a16="http://schemas.microsoft.com/office/drawing/2014/main" id="{EE63B348-E2E5-4055-BDE0-EDB4ADAB3319}"/>
              </a:ext>
            </a:extLst>
          </p:cNvPr>
          <p:cNvSpPr>
            <a:spLocks noChangeArrowheads="1"/>
          </p:cNvSpPr>
          <p:nvPr/>
        </p:nvSpPr>
        <p:spPr bwMode="auto">
          <a:xfrm>
            <a:off x="679642" y="5205983"/>
            <a:ext cx="74123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lumMod val="65000"/>
                    <a:lumOff val="35000"/>
                  </a:schemeClr>
                </a:solidFill>
                <a:effectLst/>
                <a:latin typeface="Arial Narrow" panose="020B0606020202030204" pitchFamily="34" charset="0"/>
              </a:rPr>
              <a:t>CrCl</a:t>
            </a:r>
            <a:r>
              <a:rPr kumimoji="0" lang="en-US" altLang="en-US" sz="2000" b="1" i="0" u="none" strike="noStrike" cap="none" normalizeH="0" baseline="0" dirty="0">
                <a:ln>
                  <a:noFill/>
                </a:ln>
                <a:solidFill>
                  <a:schemeClr val="tx1">
                    <a:lumMod val="65000"/>
                    <a:lumOff val="35000"/>
                  </a:schemeClr>
                </a:solidFill>
                <a:effectLst/>
                <a:latin typeface="Arial Narrow" panose="020B0606020202030204" pitchFamily="34" charset="0"/>
              </a:rPr>
              <a:t> = </a:t>
            </a:r>
            <a:r>
              <a:rPr kumimoji="0" lang="en-US" altLang="en-US" sz="2000" b="1" i="0" u="none" strike="noStrike" cap="none" normalizeH="0" baseline="0" dirty="0" err="1">
                <a:ln>
                  <a:noFill/>
                </a:ln>
                <a:solidFill>
                  <a:schemeClr val="tx1">
                    <a:lumMod val="65000"/>
                    <a:lumOff val="35000"/>
                  </a:schemeClr>
                </a:solidFill>
                <a:effectLst/>
                <a:latin typeface="Arial Narrow" panose="020B0606020202030204" pitchFamily="34" charset="0"/>
              </a:rPr>
              <a:t>clairance</a:t>
            </a:r>
            <a:r>
              <a:rPr kumimoji="0" lang="en-US" altLang="en-US" sz="2000" b="1" i="0" u="none" strike="noStrike" cap="none" normalizeH="0" dirty="0">
                <a:ln>
                  <a:noFill/>
                </a:ln>
                <a:solidFill>
                  <a:schemeClr val="tx1">
                    <a:lumMod val="65000"/>
                    <a:lumOff val="35000"/>
                  </a:schemeClr>
                </a:solidFill>
                <a:effectLst/>
                <a:latin typeface="Arial Narrow" panose="020B0606020202030204" pitchFamily="34" charset="0"/>
              </a:rPr>
              <a:t> de la </a:t>
            </a:r>
            <a:r>
              <a:rPr kumimoji="0" lang="en-US" altLang="en-US" sz="2000" b="1" i="0" u="none" strike="noStrike" cap="none" normalizeH="0" dirty="0" err="1">
                <a:ln>
                  <a:noFill/>
                </a:ln>
                <a:solidFill>
                  <a:schemeClr val="tx1">
                    <a:lumMod val="65000"/>
                    <a:lumOff val="35000"/>
                  </a:schemeClr>
                </a:solidFill>
                <a:effectLst/>
                <a:latin typeface="Arial Narrow" panose="020B0606020202030204" pitchFamily="34" charset="0"/>
              </a:rPr>
              <a:t>cré</a:t>
            </a:r>
            <a:r>
              <a:rPr kumimoji="0" lang="en-US" altLang="en-US" sz="2000" b="1" i="0" u="none" strike="noStrike" cap="none" normalizeH="0" baseline="0" dirty="0" err="1">
                <a:ln>
                  <a:noFill/>
                </a:ln>
                <a:solidFill>
                  <a:schemeClr val="tx1">
                    <a:lumMod val="65000"/>
                    <a:lumOff val="35000"/>
                  </a:schemeClr>
                </a:solidFill>
                <a:effectLst/>
                <a:latin typeface="Arial Narrow" panose="020B0606020202030204" pitchFamily="34" charset="0"/>
              </a:rPr>
              <a:t>atinine</a:t>
            </a:r>
            <a:endParaRPr kumimoji="0" lang="en-US" altLang="en-US" sz="2000" b="1" i="0" u="none" strike="noStrike" cap="none" normalizeH="0" baseline="0" dirty="0">
              <a:ln>
                <a:noFill/>
              </a:ln>
              <a:solidFill>
                <a:schemeClr val="tx1">
                  <a:lumMod val="65000"/>
                  <a:lumOff val="35000"/>
                </a:schemeClr>
              </a:solidFill>
              <a:effectLst/>
              <a:latin typeface="Arial Narrow" panose="020B0606020202030204" pitchFamily="34" charset="0"/>
            </a:endParaRPr>
          </a:p>
        </p:txBody>
      </p:sp>
      <p:pic>
        <p:nvPicPr>
          <p:cNvPr id="10" name="4E92DA43-5712-40E9-AFDC-2C1062C78C6F" descr="7646DFF2-B812-4635-AA57-5171E34E5A45@chrc">
            <a:extLst>
              <a:ext uri="{FF2B5EF4-FFF2-40B4-BE49-F238E27FC236}">
                <a16:creationId xmlns:a16="http://schemas.microsoft.com/office/drawing/2014/main" id="{98206FD5-360B-4FE0-BA0A-02F07B708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679" y="140707"/>
            <a:ext cx="1951534" cy="111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452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41847"/>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2088933"/>
            <a:ext cx="9144000" cy="236610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242539" y="130170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38399" y="3088323"/>
            <a:ext cx="9067202" cy="1077218"/>
          </a:xfrm>
          <a:prstGeom prst="rect">
            <a:avLst/>
          </a:prstGeom>
        </p:spPr>
        <p:txBody>
          <a:bodyPr wrap="square">
            <a:spAutoFit/>
          </a:bodyPr>
          <a:lstStyle/>
          <a:p>
            <a:pPr lvl="0" algn="ctr">
              <a:defRPr/>
            </a:pPr>
            <a:r>
              <a:rPr lang="fr-CA" sz="3200" b="1" dirty="0">
                <a:solidFill>
                  <a:prstClr val="white">
                    <a:lumMod val="95000"/>
                  </a:prstClr>
                </a:solidFill>
                <a:latin typeface="Arial Narrow" panose="020B0606020202030204" pitchFamily="34" charset="0"/>
                <a:cs typeface="Candara"/>
              </a:rPr>
              <a:t>Que faire dans les cas d’insuffisance rénale terminale?</a:t>
            </a:r>
          </a:p>
          <a:p>
            <a:pPr algn="ctr">
              <a:defRPr/>
            </a:pPr>
            <a:r>
              <a:rPr lang="fr-CA" sz="3200" b="1" dirty="0" err="1">
                <a:solidFill>
                  <a:srgbClr val="DCF4F8"/>
                </a:solidFill>
                <a:latin typeface="Arial Narrow" panose="020B0606020202030204" pitchFamily="34" charset="0"/>
              </a:rPr>
              <a:t>CrCl</a:t>
            </a:r>
            <a:r>
              <a:rPr lang="fr-CA" sz="3200" b="1" dirty="0">
                <a:solidFill>
                  <a:srgbClr val="DCF4F8"/>
                </a:solidFill>
                <a:latin typeface="Arial Narrow" panose="020B0606020202030204" pitchFamily="34" charset="0"/>
              </a:rPr>
              <a:t> &lt; 15 </a:t>
            </a:r>
            <a:r>
              <a:rPr lang="fr-CA" sz="3200" b="1" dirty="0" err="1">
                <a:solidFill>
                  <a:srgbClr val="DCF4F8"/>
                </a:solidFill>
                <a:latin typeface="Arial Narrow" panose="020B0606020202030204" pitchFamily="34" charset="0"/>
              </a:rPr>
              <a:t>mL</a:t>
            </a:r>
            <a:r>
              <a:rPr lang="fr-CA" sz="3200" b="1" dirty="0">
                <a:solidFill>
                  <a:srgbClr val="DCF4F8"/>
                </a:solidFill>
                <a:latin typeface="Arial Narrow" panose="020B0606020202030204" pitchFamily="34" charset="0"/>
              </a:rPr>
              <a:t>/min</a:t>
            </a:r>
            <a:endParaRPr kumimoji="0" lang="fr-CA" sz="3200" b="1" i="0" u="none" strike="noStrike" kern="1200" cap="none" spc="0" normalizeH="0" baseline="30000" dirty="0">
              <a:ln>
                <a:noFill/>
              </a:ln>
              <a:solidFill>
                <a:prstClr val="white">
                  <a:lumMod val="95000"/>
                </a:prstClr>
              </a:solidFill>
              <a:effectLst/>
              <a:uLnTx/>
              <a:uFillTx/>
              <a:latin typeface="Arial Narrow" panose="020B0606020202030204" pitchFamily="34" charset="0"/>
              <a:cs typeface="Candara"/>
            </a:endParaRPr>
          </a:p>
        </p:txBody>
      </p:sp>
      <p:pic>
        <p:nvPicPr>
          <p:cNvPr id="13" name="Picture 4" descr="Related image">
            <a:extLst>
              <a:ext uri="{FF2B5EF4-FFF2-40B4-BE49-F238E27FC236}">
                <a16:creationId xmlns:a16="http://schemas.microsoft.com/office/drawing/2014/main" id="{CAA49275-49DE-486F-8403-103CE21396EE}"/>
              </a:ext>
            </a:extLst>
          </p:cNvPr>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638894" y="1596249"/>
            <a:ext cx="985369" cy="985369"/>
          </a:xfrm>
          <a:prstGeom prst="rect">
            <a:avLst/>
          </a:prstGeom>
          <a:noFill/>
          <a:extLst>
            <a:ext uri="{909E8E84-426E-40DD-AFC4-6F175D3DCCD1}">
              <a14:hiddenFill xmlns:a14="http://schemas.microsoft.com/office/drawing/2010/main">
                <a:solidFill>
                  <a:srgbClr val="FFFFFF"/>
                </a:solidFill>
              </a14:hiddenFill>
            </a:ext>
          </a:extLst>
        </p:spPr>
      </p:pic>
      <p:pic>
        <p:nvPicPr>
          <p:cNvPr id="10" name="4E92DA43-5712-40E9-AFDC-2C1062C78C6F" descr="7646DFF2-B812-4635-AA57-5171E34E5A45@chrc">
            <a:extLst>
              <a:ext uri="{FF2B5EF4-FFF2-40B4-BE49-F238E27FC236}">
                <a16:creationId xmlns:a16="http://schemas.microsoft.com/office/drawing/2014/main" id="{0E71C247-2B25-40DA-8244-BD149C62CC1F}"/>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72790"/>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387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13045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62579"/>
            <a:ext cx="6404128" cy="646331"/>
          </a:xfrm>
          <a:prstGeom prst="rect">
            <a:avLst/>
          </a:prstGeom>
          <a:noFill/>
        </p:spPr>
        <p:txBody>
          <a:bodyPr wrap="square">
            <a:spAutoFit/>
          </a:bodyPr>
          <a:lstStyle/>
          <a:p>
            <a:pPr lvl="0">
              <a:defRPr/>
            </a:pPr>
            <a:r>
              <a:rPr lang="en-CA" sz="3600" b="1" dirty="0" err="1">
                <a:solidFill>
                  <a:srgbClr val="183059"/>
                </a:solidFill>
                <a:latin typeface="Arial Narrow" panose="020B0606020202030204" pitchFamily="34" charset="0"/>
                <a:cs typeface="Aharoni" panose="02010803020104030203" pitchFamily="2" charset="-79"/>
              </a:rPr>
              <a:t>L’utilisation</a:t>
            </a:r>
            <a:r>
              <a:rPr lang="en-CA" sz="3600" b="1" dirty="0">
                <a:solidFill>
                  <a:srgbClr val="183059"/>
                </a:solidFill>
                <a:latin typeface="Arial Narrow" panose="020B0606020202030204" pitchFamily="34" charset="0"/>
                <a:cs typeface="Aharoni" panose="02010803020104030203" pitchFamily="2" charset="-79"/>
              </a:rPr>
              <a:t> de la warfarine en IRT*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375671"/>
            <a:ext cx="4341263" cy="246221"/>
          </a:xfrm>
          <a:prstGeom prst="rect">
            <a:avLst/>
          </a:prstGeom>
          <a:noFill/>
          <a:ln w="9525">
            <a:noFill/>
            <a:miter lim="800000"/>
            <a:headEnd/>
            <a:tailEnd/>
          </a:ln>
        </p:spPr>
        <p:txBody>
          <a:bodyPr wrap="square">
            <a:spAutoFit/>
          </a:bodyPr>
          <a:lstStyle/>
          <a:p>
            <a:pPr lvl="0">
              <a:defRPr/>
            </a:pPr>
            <a:r>
              <a:rPr lang="en-CA" altLang="en-US" sz="1000" dirty="0">
                <a:solidFill>
                  <a:prstClr val="white"/>
                </a:solidFill>
                <a:latin typeface="Arial Narrow" panose="020B0606020202030204" pitchFamily="34" charset="0"/>
                <a:cs typeface="Lato"/>
              </a:rPr>
              <a:t>Am Heart J 2017; 184:37-46.</a:t>
            </a:r>
          </a:p>
        </p:txBody>
      </p:sp>
      <p:sp>
        <p:nvSpPr>
          <p:cNvPr id="12" name="TextBox 11">
            <a:extLst>
              <a:ext uri="{FF2B5EF4-FFF2-40B4-BE49-F238E27FC236}">
                <a16:creationId xmlns:a16="http://schemas.microsoft.com/office/drawing/2014/main" id="{9FB73770-70C7-4B3C-9664-A1CACAB3001A}"/>
              </a:ext>
            </a:extLst>
          </p:cNvPr>
          <p:cNvSpPr txBox="1"/>
          <p:nvPr/>
        </p:nvSpPr>
        <p:spPr>
          <a:xfrm>
            <a:off x="-94258" y="5273487"/>
            <a:ext cx="4428056" cy="400110"/>
          </a:xfrm>
          <a:prstGeom prst="rect">
            <a:avLst/>
          </a:prstGeom>
          <a:noFill/>
        </p:spPr>
        <p:txBody>
          <a:bodyPr wrap="square" rtlCol="0">
            <a:spAutoFit/>
          </a:bodyPr>
          <a:lstStyle/>
          <a:p>
            <a:pPr algn="ctr"/>
            <a:r>
              <a:rPr lang="en-US" sz="2000" b="1" kern="0" dirty="0">
                <a:solidFill>
                  <a:srgbClr val="0070C0"/>
                </a:solidFill>
                <a:latin typeface="Lato" panose="020F0502020204030203" pitchFamily="34" charset="0"/>
                <a:ea typeface="Lato" panose="020F0502020204030203" pitchFamily="34" charset="0"/>
                <a:cs typeface="Lato" panose="020F0502020204030203" pitchFamily="34" charset="0"/>
              </a:rPr>
              <a:t>↓</a:t>
            </a:r>
            <a:r>
              <a:rPr lang="en-US" sz="2000" b="1" kern="0" dirty="0">
                <a:solidFill>
                  <a:prstClr val="black"/>
                </a:solidFill>
                <a:latin typeface="Arial Narrow" panose="020B0606020202030204" pitchFamily="34" charset="0"/>
              </a:rPr>
              <a:t> 26% des AVC </a:t>
            </a:r>
            <a:r>
              <a:rPr lang="en-US" sz="2000" b="1" kern="0" dirty="0" err="1">
                <a:solidFill>
                  <a:prstClr val="black"/>
                </a:solidFill>
                <a:latin typeface="Arial Narrow" panose="020B0606020202030204" pitchFamily="34" charset="0"/>
              </a:rPr>
              <a:t>ischémiques</a:t>
            </a:r>
            <a:endParaRPr lang="en-US" sz="2000" b="1" kern="0" dirty="0">
              <a:solidFill>
                <a:prstClr val="black"/>
              </a:solidFill>
              <a:latin typeface="Arial Narrow" panose="020B0606020202030204" pitchFamily="34" charset="0"/>
            </a:endParaRPr>
          </a:p>
        </p:txBody>
      </p:sp>
      <p:pic>
        <p:nvPicPr>
          <p:cNvPr id="14" name="Picture 13">
            <a:extLst>
              <a:ext uri="{FF2B5EF4-FFF2-40B4-BE49-F238E27FC236}">
                <a16:creationId xmlns:a16="http://schemas.microsoft.com/office/drawing/2014/main" id="{9126479C-93EA-4063-AE91-50587A8C64B9}"/>
              </a:ext>
            </a:extLst>
          </p:cNvPr>
          <p:cNvPicPr>
            <a:picLocks noChangeAspect="1"/>
          </p:cNvPicPr>
          <p:nvPr/>
        </p:nvPicPr>
        <p:blipFill>
          <a:blip r:embed="rId5"/>
          <a:stretch>
            <a:fillRect/>
          </a:stretch>
        </p:blipFill>
        <p:spPr>
          <a:xfrm>
            <a:off x="4810545" y="1339515"/>
            <a:ext cx="4321241" cy="3796007"/>
          </a:xfrm>
          <a:prstGeom prst="rect">
            <a:avLst/>
          </a:prstGeom>
        </p:spPr>
      </p:pic>
      <p:pic>
        <p:nvPicPr>
          <p:cNvPr id="16" name="Picture 15">
            <a:extLst>
              <a:ext uri="{FF2B5EF4-FFF2-40B4-BE49-F238E27FC236}">
                <a16:creationId xmlns:a16="http://schemas.microsoft.com/office/drawing/2014/main" id="{C377FB31-F7AB-45EB-9369-31E510679E8F}"/>
              </a:ext>
            </a:extLst>
          </p:cNvPr>
          <p:cNvPicPr>
            <a:picLocks noChangeAspect="1"/>
          </p:cNvPicPr>
          <p:nvPr/>
        </p:nvPicPr>
        <p:blipFill>
          <a:blip r:embed="rId6"/>
          <a:stretch>
            <a:fillRect/>
          </a:stretch>
        </p:blipFill>
        <p:spPr>
          <a:xfrm>
            <a:off x="146654" y="1403564"/>
            <a:ext cx="4450923" cy="3414883"/>
          </a:xfrm>
          <a:prstGeom prst="rect">
            <a:avLst/>
          </a:prstGeom>
        </p:spPr>
      </p:pic>
      <p:sp>
        <p:nvSpPr>
          <p:cNvPr id="21" name="TextBox 20">
            <a:extLst>
              <a:ext uri="{FF2B5EF4-FFF2-40B4-BE49-F238E27FC236}">
                <a16:creationId xmlns:a16="http://schemas.microsoft.com/office/drawing/2014/main" id="{E10701E4-0644-4A4F-8FC1-8675D76A1EBD}"/>
              </a:ext>
            </a:extLst>
          </p:cNvPr>
          <p:cNvSpPr txBox="1"/>
          <p:nvPr/>
        </p:nvSpPr>
        <p:spPr>
          <a:xfrm>
            <a:off x="4487917" y="5121210"/>
            <a:ext cx="4608625" cy="1015663"/>
          </a:xfrm>
          <a:prstGeom prst="rect">
            <a:avLst/>
          </a:prstGeom>
          <a:noFill/>
        </p:spPr>
        <p:txBody>
          <a:bodyPr wrap="square" rtlCol="0">
            <a:spAutoFit/>
          </a:bodyPr>
          <a:lstStyle/>
          <a:p>
            <a:pPr algn="ctr"/>
            <a:r>
              <a:rPr lang="fr-CA" sz="2000" b="1" dirty="0">
                <a:solidFill>
                  <a:prstClr val="black"/>
                </a:solidFill>
                <a:latin typeface="Arial Narrow" panose="020B0606020202030204" pitchFamily="34" charset="0"/>
              </a:rPr>
              <a:t>Comparativement à une</a:t>
            </a:r>
            <a:r>
              <a:rPr lang="en-US" sz="2000" b="1" kern="0" dirty="0">
                <a:solidFill>
                  <a:srgbClr val="0070C0"/>
                </a:solidFill>
                <a:latin typeface="Lato" panose="020F0502020204030203" pitchFamily="34" charset="0"/>
                <a:ea typeface="Lato" panose="020F0502020204030203" pitchFamily="34" charset="0"/>
                <a:cs typeface="Lato" panose="020F0502020204030203" pitchFamily="34" charset="0"/>
              </a:rPr>
              <a:t> ↓ </a:t>
            </a:r>
            <a:r>
              <a:rPr lang="fr-CA" sz="2000" b="1" dirty="0">
                <a:latin typeface="Arial Narrow" panose="020B0606020202030204" pitchFamily="34" charset="0"/>
                <a:ea typeface="Lato" panose="020F0502020204030203" pitchFamily="34" charset="0"/>
                <a:cs typeface="Lato" panose="020F0502020204030203" pitchFamily="34" charset="0"/>
              </a:rPr>
              <a:t>de</a:t>
            </a:r>
            <a:r>
              <a:rPr lang="fr-CA" sz="2000" b="1" dirty="0">
                <a:solidFill>
                  <a:prstClr val="black"/>
                </a:solidFill>
                <a:latin typeface="Arial Narrow" panose="020B0606020202030204" pitchFamily="34" charset="0"/>
              </a:rPr>
              <a:t> 64% du taux d’AVC ischémique chez les patients non atteints d’IRT</a:t>
            </a:r>
          </a:p>
        </p:txBody>
      </p:sp>
      <p:pic>
        <p:nvPicPr>
          <p:cNvPr id="18" name="Picture 17">
            <a:extLst>
              <a:ext uri="{FF2B5EF4-FFF2-40B4-BE49-F238E27FC236}">
                <a16:creationId xmlns:a16="http://schemas.microsoft.com/office/drawing/2014/main" id="{3AE75724-5F65-4A5A-BD54-50CDC9044985}"/>
              </a:ext>
            </a:extLst>
          </p:cNvPr>
          <p:cNvPicPr>
            <a:picLocks noChangeAspect="1"/>
          </p:cNvPicPr>
          <p:nvPr/>
        </p:nvPicPr>
        <p:blipFill>
          <a:blip r:embed="rId7"/>
          <a:stretch>
            <a:fillRect/>
          </a:stretch>
        </p:blipFill>
        <p:spPr>
          <a:xfrm>
            <a:off x="4736210" y="1404857"/>
            <a:ext cx="4407790" cy="3529890"/>
          </a:xfrm>
          <a:prstGeom prst="rect">
            <a:avLst/>
          </a:prstGeom>
        </p:spPr>
      </p:pic>
      <p:sp>
        <p:nvSpPr>
          <p:cNvPr id="74" name="TextBox 73">
            <a:extLst>
              <a:ext uri="{FF2B5EF4-FFF2-40B4-BE49-F238E27FC236}">
                <a16:creationId xmlns:a16="http://schemas.microsoft.com/office/drawing/2014/main" id="{988C84C3-7B88-4C0D-B856-D093CA216BF3}"/>
              </a:ext>
            </a:extLst>
          </p:cNvPr>
          <p:cNvSpPr txBox="1"/>
          <p:nvPr/>
        </p:nvSpPr>
        <p:spPr>
          <a:xfrm>
            <a:off x="4487917" y="5251106"/>
            <a:ext cx="4490591" cy="400110"/>
          </a:xfrm>
          <a:prstGeom prst="rect">
            <a:avLst/>
          </a:prstGeom>
          <a:noFill/>
        </p:spPr>
        <p:txBody>
          <a:bodyPr wrap="square" rtlCol="0">
            <a:spAutoFit/>
          </a:bodyPr>
          <a:lstStyle/>
          <a:p>
            <a:pPr lvl="0" algn="ctr">
              <a:defRPr/>
            </a:pPr>
            <a:r>
              <a:rPr lang="en-US" sz="2000" b="1" kern="0" dirty="0">
                <a:solidFill>
                  <a:srgbClr val="FF8B8B"/>
                </a:solidFill>
                <a:latin typeface="Lato" panose="020F0502020204030203" pitchFamily="34" charset="0"/>
                <a:ea typeface="Lato" panose="020F0502020204030203" pitchFamily="34" charset="0"/>
                <a:cs typeface="Lato" panose="020F0502020204030203" pitchFamily="34" charset="0"/>
              </a:rPr>
              <a:t>↑ </a:t>
            </a:r>
            <a:r>
              <a:rPr kumimoji="0" lang="en-US" sz="2000" b="1" i="0" u="none" strike="noStrike" kern="0" cap="none" spc="0" normalizeH="0" baseline="0" noProof="0" dirty="0">
                <a:ln>
                  <a:noFill/>
                </a:ln>
                <a:solidFill>
                  <a:prstClr val="black"/>
                </a:solidFill>
                <a:effectLst/>
                <a:uLnTx/>
                <a:uFillTx/>
                <a:latin typeface="Arial Narrow" panose="020B0606020202030204" pitchFamily="34" charset="0"/>
              </a:rPr>
              <a:t>21 % du </a:t>
            </a:r>
            <a:r>
              <a:rPr kumimoji="0" lang="en-US" sz="2000" b="1" i="0" u="none" strike="noStrike" kern="0" cap="none" spc="0" normalizeH="0" baseline="0" noProof="0" dirty="0" err="1">
                <a:ln>
                  <a:noFill/>
                </a:ln>
                <a:solidFill>
                  <a:prstClr val="black"/>
                </a:solidFill>
                <a:effectLst/>
                <a:uLnTx/>
                <a:uFillTx/>
                <a:latin typeface="Arial Narrow" panose="020B0606020202030204" pitchFamily="34" charset="0"/>
              </a:rPr>
              <a:t>taux</a:t>
            </a:r>
            <a:r>
              <a:rPr kumimoji="0" lang="en-US" sz="2000" b="1" i="0" u="none" strike="noStrike" kern="0" cap="none" spc="0" normalizeH="0" baseline="0" noProof="0" dirty="0">
                <a:ln>
                  <a:noFill/>
                </a:ln>
                <a:solidFill>
                  <a:prstClr val="black"/>
                </a:solidFill>
                <a:effectLst/>
                <a:uLnTx/>
                <a:uFillTx/>
                <a:latin typeface="Arial Narrow" panose="020B0606020202030204" pitchFamily="34" charset="0"/>
              </a:rPr>
              <a:t> </a:t>
            </a:r>
            <a:r>
              <a:rPr kumimoji="0" lang="en-US" sz="2000" b="1" i="0" u="none" strike="noStrike" kern="0" cap="none" spc="0" normalizeH="0" baseline="0" noProof="0" dirty="0" err="1">
                <a:ln>
                  <a:noFill/>
                </a:ln>
                <a:solidFill>
                  <a:prstClr val="black"/>
                </a:solidFill>
                <a:effectLst/>
                <a:uLnTx/>
                <a:uFillTx/>
                <a:latin typeface="Arial Narrow" panose="020B0606020202030204" pitchFamily="34" charset="0"/>
              </a:rPr>
              <a:t>d’hémorragie</a:t>
            </a:r>
            <a:r>
              <a:rPr kumimoji="0" lang="en-US" sz="2000" b="1" i="0" u="none" strike="noStrike" kern="0" cap="none" spc="0" normalizeH="0" noProof="0" dirty="0">
                <a:ln>
                  <a:noFill/>
                </a:ln>
                <a:solidFill>
                  <a:prstClr val="black"/>
                </a:solidFill>
                <a:effectLst/>
                <a:uLnTx/>
                <a:uFillTx/>
                <a:latin typeface="Arial Narrow" panose="020B0606020202030204" pitchFamily="34" charset="0"/>
              </a:rPr>
              <a:t> majeure</a:t>
            </a:r>
            <a:endParaRPr kumimoji="0" lang="en-US" sz="2000" b="1" i="0" u="none" strike="noStrike" kern="0" cap="none" spc="0" normalizeH="0" baseline="0" noProof="0" dirty="0">
              <a:ln>
                <a:noFill/>
              </a:ln>
              <a:solidFill>
                <a:prstClr val="black"/>
              </a:solidFill>
              <a:effectLst/>
              <a:uLnTx/>
              <a:uFillTx/>
              <a:latin typeface="Arial Narrow" panose="020B0606020202030204" pitchFamily="34" charset="0"/>
            </a:endParaRPr>
          </a:p>
        </p:txBody>
      </p:sp>
      <p:pic>
        <p:nvPicPr>
          <p:cNvPr id="19" name="Picture 18">
            <a:extLst>
              <a:ext uri="{FF2B5EF4-FFF2-40B4-BE49-F238E27FC236}">
                <a16:creationId xmlns:a16="http://schemas.microsoft.com/office/drawing/2014/main" id="{B5BF1EFB-CADE-4E12-8A12-27F77C8E85F9}"/>
              </a:ext>
            </a:extLst>
          </p:cNvPr>
          <p:cNvPicPr>
            <a:picLocks noChangeAspect="1"/>
          </p:cNvPicPr>
          <p:nvPr/>
        </p:nvPicPr>
        <p:blipFill>
          <a:blip r:embed="rId8"/>
          <a:stretch>
            <a:fillRect/>
          </a:stretch>
        </p:blipFill>
        <p:spPr>
          <a:xfrm>
            <a:off x="4736211" y="1428903"/>
            <a:ext cx="4321242" cy="2075557"/>
          </a:xfrm>
          <a:prstGeom prst="rect">
            <a:avLst/>
          </a:prstGeom>
        </p:spPr>
      </p:pic>
      <p:sp>
        <p:nvSpPr>
          <p:cNvPr id="111" name="TextBox 110">
            <a:extLst>
              <a:ext uri="{FF2B5EF4-FFF2-40B4-BE49-F238E27FC236}">
                <a16:creationId xmlns:a16="http://schemas.microsoft.com/office/drawing/2014/main" id="{84C2F33C-0EAC-458E-8FF1-0DD4847AFE9C}"/>
              </a:ext>
            </a:extLst>
          </p:cNvPr>
          <p:cNvSpPr txBox="1"/>
          <p:nvPr/>
        </p:nvSpPr>
        <p:spPr>
          <a:xfrm>
            <a:off x="4632058" y="5280777"/>
            <a:ext cx="4490591" cy="707886"/>
          </a:xfrm>
          <a:prstGeom prst="rect">
            <a:avLst/>
          </a:prstGeom>
          <a:noFill/>
        </p:spPr>
        <p:txBody>
          <a:bodyPr wrap="square" rtlCol="0">
            <a:spAutoFit/>
          </a:bodyPr>
          <a:lstStyle/>
          <a:p>
            <a:pPr lvl="0" algn="ctr">
              <a:defRPr/>
            </a:pPr>
            <a:r>
              <a:rPr lang="en-US" sz="2000" b="1" kern="0" dirty="0">
                <a:solidFill>
                  <a:srgbClr val="FF8B8B"/>
                </a:solidFill>
                <a:latin typeface="Lato" panose="020F0502020204030203" pitchFamily="34" charset="0"/>
                <a:ea typeface="Lato" panose="020F0502020204030203" pitchFamily="34" charset="0"/>
                <a:cs typeface="Lato" panose="020F0502020204030203" pitchFamily="34" charset="0"/>
              </a:rPr>
              <a:t>↑ </a:t>
            </a:r>
            <a:r>
              <a:rPr kumimoji="0" lang="fr-FR" sz="2000" b="1" i="0" u="none" strike="noStrike" kern="0" cap="none" spc="0" normalizeH="0" baseline="0" dirty="0">
                <a:ln>
                  <a:noFill/>
                </a:ln>
                <a:solidFill>
                  <a:schemeClr val="tx1">
                    <a:lumMod val="85000"/>
                    <a:lumOff val="15000"/>
                  </a:schemeClr>
                </a:solidFill>
                <a:effectLst/>
                <a:uLnTx/>
                <a:uFillTx/>
                <a:latin typeface="Arial Narrow" panose="020B0606020202030204" pitchFamily="34" charset="0"/>
              </a:rPr>
              <a:t>93 % du taux d’hémorragie intracrânienne</a:t>
            </a:r>
          </a:p>
        </p:txBody>
      </p:sp>
      <p:pic>
        <p:nvPicPr>
          <p:cNvPr id="17" name="4E92DA43-5712-40E9-AFDC-2C1062C78C6F" descr="7646DFF2-B812-4635-AA57-5171E34E5A45@chrc">
            <a:extLst>
              <a:ext uri="{FF2B5EF4-FFF2-40B4-BE49-F238E27FC236}">
                <a16:creationId xmlns:a16="http://schemas.microsoft.com/office/drawing/2014/main" id="{835ACEBD-470B-40DC-9415-7920B9385A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43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74" grpId="0"/>
      <p:bldP spid="74" grpId="1"/>
      <p:bldP spid="1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4800" b="1" dirty="0">
                <a:solidFill>
                  <a:srgbClr val="1B1A5A"/>
                </a:solidFill>
                <a:latin typeface="Arial Narrow" panose="020B0606020202030204" pitchFamily="34" charset="0"/>
                <a:cs typeface="Aharoni" panose="02010803020104030203" pitchFamily="2" charset="-79"/>
              </a:rPr>
              <a:t>Mess</a:t>
            </a: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476786"/>
            <a:ext cx="7816751" cy="4616648"/>
          </a:xfrm>
          <a:prstGeom prst="rect">
            <a:avLst/>
          </a:prstGeom>
          <a:noFill/>
        </p:spPr>
        <p:txBody>
          <a:bodyPr wrap="square" rtlCol="0">
            <a:spAutoFit/>
          </a:bodyPr>
          <a:lstStyle/>
          <a:p>
            <a:pPr marL="236538" indent="-236538">
              <a:buFont typeface="Wingdings" pitchFamily="2" charset="2"/>
              <a:buChar char="§"/>
            </a:pPr>
            <a:r>
              <a:rPr lang="fr-FR" b="1" dirty="0">
                <a:latin typeface="Arial Narrow" pitchFamily="34" charset="0"/>
                <a:cs typeface="Candara"/>
              </a:rPr>
              <a:t>Un traitement anticoagulant approprié doit être initié chez la grande majorité des patients souffrant de FA conformément aux lignes directrices de la SCC</a:t>
            </a:r>
            <a:br>
              <a:rPr lang="fr-FR" b="1" dirty="0">
                <a:latin typeface="Arial Narrow" pitchFamily="34" charset="0"/>
                <a:cs typeface="Candara"/>
              </a:rPr>
            </a:br>
            <a:endParaRPr lang="fr-FR" b="1" dirty="0">
              <a:latin typeface="Arial Narrow" pitchFamily="34" charset="0"/>
              <a:cs typeface="Candara"/>
            </a:endParaRPr>
          </a:p>
          <a:p>
            <a:pPr marL="236538" indent="-236538">
              <a:buFont typeface="Wingdings" pitchFamily="2" charset="2"/>
              <a:buChar char="§"/>
            </a:pPr>
            <a:r>
              <a:rPr lang="fr-FR" b="1" dirty="0">
                <a:latin typeface="Arial Narrow" pitchFamily="34" charset="0"/>
                <a:cs typeface="Candara"/>
              </a:rPr>
              <a:t>Les AOD offrent plusieurs avantages sur la warfarine et doivent généralement être utilisés de préférence à la warfarine pour prévenir les AVC en présence de FA conformément aux lignes directrices de la SCC si le </a:t>
            </a:r>
            <a:r>
              <a:rPr lang="fr-FR" b="1" dirty="0" err="1">
                <a:latin typeface="Arial Narrow" pitchFamily="34" charset="0"/>
                <a:cs typeface="Candara"/>
              </a:rPr>
              <a:t>TFGe</a:t>
            </a:r>
            <a:r>
              <a:rPr lang="fr-FR" b="1" dirty="0">
                <a:latin typeface="Arial Narrow" pitchFamily="34" charset="0"/>
                <a:cs typeface="Candara"/>
              </a:rPr>
              <a:t> est &gt; 30 </a:t>
            </a:r>
            <a:r>
              <a:rPr lang="fr-FR" b="1" dirty="0" err="1">
                <a:latin typeface="Arial Narrow" pitchFamily="34" charset="0"/>
                <a:cs typeface="Candara"/>
              </a:rPr>
              <a:t>mL</a:t>
            </a:r>
            <a:r>
              <a:rPr lang="fr-FR" b="1" dirty="0">
                <a:latin typeface="Arial Narrow" pitchFamily="34" charset="0"/>
                <a:cs typeface="Candara"/>
              </a:rPr>
              <a:t>/min/1,73 m</a:t>
            </a:r>
            <a:r>
              <a:rPr lang="fr-FR" b="1" baseline="30000" dirty="0">
                <a:latin typeface="Arial Narrow" pitchFamily="34" charset="0"/>
                <a:cs typeface="Candara"/>
              </a:rPr>
              <a:t>2</a:t>
            </a:r>
          </a:p>
          <a:p>
            <a:br>
              <a:rPr lang="fr-FR" b="1" baseline="30000" dirty="0">
                <a:latin typeface="Arial Narrow" pitchFamily="34" charset="0"/>
                <a:cs typeface="Candara"/>
              </a:rPr>
            </a:br>
            <a:endParaRPr lang="fr-FR" b="1" baseline="30000" dirty="0">
              <a:latin typeface="Arial Narrow" pitchFamily="34" charset="0"/>
              <a:cs typeface="Candara"/>
            </a:endParaRPr>
          </a:p>
          <a:p>
            <a:pPr marL="236538" indent="-236538">
              <a:buFont typeface="Wingdings" pitchFamily="2" charset="2"/>
              <a:buChar char="§"/>
            </a:pPr>
            <a:r>
              <a:rPr lang="fr-FR" b="1" dirty="0">
                <a:latin typeface="Arial Narrow" pitchFamily="34" charset="0"/>
                <a:cs typeface="Candara"/>
              </a:rPr>
              <a:t>En présence de clairance rénale basse, l’utilisation d’AOD tels que l’apixaban ou le rivaroxaban peut être envisagée pour prévenir les AVC en présence de FA chez les patients ayant un </a:t>
            </a:r>
            <a:r>
              <a:rPr lang="fr-FR" b="1" dirty="0" err="1">
                <a:latin typeface="Arial Narrow" pitchFamily="34" charset="0"/>
                <a:cs typeface="Candara"/>
              </a:rPr>
              <a:t>TFGe</a:t>
            </a:r>
            <a:r>
              <a:rPr lang="fr-FR" b="1" dirty="0">
                <a:latin typeface="Arial Narrow" pitchFamily="34" charset="0"/>
                <a:cs typeface="Candara"/>
              </a:rPr>
              <a:t> de 15 à 30 </a:t>
            </a:r>
            <a:r>
              <a:rPr lang="fr-FR" b="1" dirty="0" err="1">
                <a:latin typeface="Arial Narrow" pitchFamily="34" charset="0"/>
                <a:cs typeface="Candara"/>
              </a:rPr>
              <a:t>mL</a:t>
            </a:r>
            <a:r>
              <a:rPr lang="fr-FR" b="1" dirty="0">
                <a:latin typeface="Arial Narrow" pitchFamily="34" charset="0"/>
                <a:cs typeface="Candara"/>
              </a:rPr>
              <a:t>/min/1,73 </a:t>
            </a:r>
            <a:r>
              <a:rPr lang="en-CA" b="1" dirty="0">
                <a:solidFill>
                  <a:prstClr val="black"/>
                </a:solidFill>
                <a:latin typeface="Arial Narrow" panose="020B0606020202030204" pitchFamily="34" charset="0"/>
                <a:cs typeface="Candara"/>
              </a:rPr>
              <a:t>m</a:t>
            </a:r>
            <a:r>
              <a:rPr lang="en-CA" b="1" baseline="30000" dirty="0">
                <a:solidFill>
                  <a:prstClr val="black"/>
                </a:solidFill>
                <a:latin typeface="Arial Narrow" panose="020B0606020202030204" pitchFamily="34" charset="0"/>
                <a:cs typeface="Candara"/>
              </a:rPr>
              <a:t>2</a:t>
            </a:r>
          </a:p>
          <a:p>
            <a:pPr marL="236538" lvl="0" indent="-236538">
              <a:buFont typeface="Wingdings" pitchFamily="2" charset="2"/>
              <a:buChar char="§"/>
            </a:pPr>
            <a:endParaRPr lang="fr-FR" b="1" dirty="0">
              <a:latin typeface="Arial Narrow" pitchFamily="34" charset="0"/>
              <a:cs typeface="Candara"/>
            </a:endParaRPr>
          </a:p>
          <a:p>
            <a:pPr marL="236538" lvl="0" indent="-236538">
              <a:buFont typeface="Wingdings" pitchFamily="2" charset="2"/>
              <a:buChar char="§"/>
            </a:pPr>
            <a:r>
              <a:rPr lang="fr-FR" b="1" dirty="0">
                <a:latin typeface="Arial Narrow" pitchFamily="34" charset="0"/>
                <a:cs typeface="Candara"/>
              </a:rPr>
              <a:t>Chez les patients atteints d’insuffisance rénale chronique, le </a:t>
            </a:r>
            <a:r>
              <a:rPr lang="fr-FR" b="1" dirty="0" err="1">
                <a:latin typeface="Arial Narrow" pitchFamily="34" charset="0"/>
                <a:cs typeface="Candara"/>
              </a:rPr>
              <a:t>TFGe</a:t>
            </a:r>
            <a:r>
              <a:rPr lang="fr-FR" b="1" dirty="0">
                <a:latin typeface="Arial Narrow" pitchFamily="34" charset="0"/>
                <a:cs typeface="Candara"/>
              </a:rPr>
              <a:t> doit être étroitement surveillé et d’autres caractéristiques et comorbidités (âge, etc…) du patient doivent être prises en considération lors du choix et de la détermination de la dose des AOD.</a:t>
            </a:r>
            <a:br>
              <a:rPr lang="fr-FR" b="1" dirty="0">
                <a:latin typeface="Agency FB" pitchFamily="34" charset="0"/>
                <a:cs typeface="Candara"/>
              </a:rPr>
            </a:br>
            <a:endParaRPr lang="fr-FR" b="1" dirty="0">
              <a:latin typeface="Agency FB"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0B881D3E-2A56-4C11-9B72-64200890A6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8355" y="113419"/>
            <a:ext cx="1861964" cy="106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56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3145" y="1770031"/>
            <a:ext cx="9144000" cy="118872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740822" y="1945659"/>
            <a:ext cx="7231228" cy="707886"/>
          </a:xfrm>
          <a:prstGeom prst="rect">
            <a:avLst/>
          </a:prstGeom>
          <a:noFill/>
        </p:spPr>
        <p:txBody>
          <a:bodyPr wrap="square" rtlCol="0">
            <a:spAutoFit/>
          </a:bodyPr>
          <a:lstStyle/>
          <a:p>
            <a:r>
              <a:rPr lang="fr-FR" sz="2000" b="1" dirty="0">
                <a:solidFill>
                  <a:schemeClr val="bg1"/>
                </a:solidFill>
                <a:latin typeface="Arial Narrow" panose="020B0606020202030204" pitchFamily="34" charset="0"/>
              </a:rPr>
              <a:t>Expliquer le rôle des anticoagulants oraux directs (AOD) chez les patients atteints d’insuffisance rénale chronique (IRC) </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334996"/>
            <a:ext cx="6993522" cy="1015663"/>
          </a:xfrm>
          <a:prstGeom prst="rect">
            <a:avLst/>
          </a:prstGeom>
          <a:noFill/>
        </p:spPr>
        <p:txBody>
          <a:bodyPr wrap="square" rtlCol="0">
            <a:spAutoFit/>
          </a:bodyPr>
          <a:lstStyle/>
          <a:p>
            <a:r>
              <a:rPr lang="fr-BE" sz="2000" b="1" dirty="0">
                <a:solidFill>
                  <a:schemeClr val="bg1"/>
                </a:solidFill>
                <a:latin typeface="Arial Narrow" panose="020B0606020202030204" pitchFamily="34" charset="0"/>
              </a:rPr>
              <a:t>Examiner les défis cliniques chez les patients qui présentent une détérioration de la fonction rénale et passent d’un AOD à la warfarine</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7" y="4829076"/>
            <a:ext cx="7541117" cy="1015663"/>
          </a:xfrm>
          <a:prstGeom prst="rect">
            <a:avLst/>
          </a:prstGeom>
          <a:noFill/>
        </p:spPr>
        <p:txBody>
          <a:bodyPr wrap="square" rtlCol="0">
            <a:spAutoFit/>
          </a:bodyPr>
          <a:lstStyle/>
          <a:p>
            <a:r>
              <a:rPr lang="fr-BE" sz="2000" b="1" dirty="0">
                <a:solidFill>
                  <a:schemeClr val="bg1"/>
                </a:solidFill>
                <a:latin typeface="Arial Narrow" panose="020B0606020202030204" pitchFamily="34" charset="0"/>
              </a:rPr>
              <a:t>Décrire les différences, les avantages et les limites des formules utilisées pour l’estimation de la fonction rénale : taux de filtration glomérulaire estimée (</a:t>
            </a:r>
            <a:r>
              <a:rPr lang="fr-BE" sz="2000" b="1" dirty="0" err="1">
                <a:solidFill>
                  <a:schemeClr val="bg1"/>
                </a:solidFill>
                <a:latin typeface="Arial Narrow" panose="020B0606020202030204" pitchFamily="34" charset="0"/>
              </a:rPr>
              <a:t>TFGe</a:t>
            </a:r>
            <a:r>
              <a:rPr lang="fr-BE" sz="2000" b="1" dirty="0">
                <a:solidFill>
                  <a:schemeClr val="bg1"/>
                </a:solidFill>
                <a:latin typeface="Arial Narrow" panose="020B0606020202030204" pitchFamily="34" charset="0"/>
              </a:rPr>
              <a:t>) et clairance de la créatinine estimée (</a:t>
            </a:r>
            <a:r>
              <a:rPr lang="fr-BE" sz="2000" b="1" dirty="0" err="1">
                <a:solidFill>
                  <a:schemeClr val="bg1"/>
                </a:solidFill>
                <a:latin typeface="Arial Narrow" panose="020B0606020202030204" pitchFamily="34" charset="0"/>
              </a:rPr>
              <a:t>eCrCl</a:t>
            </a:r>
            <a:r>
              <a:rPr lang="fr-BE" sz="2000" b="1" dirty="0">
                <a:solidFill>
                  <a:schemeClr val="bg1"/>
                </a:solidFill>
                <a:latin typeface="Arial Narrow" panose="020B0606020202030204" pitchFamily="34" charset="0"/>
              </a:rPr>
              <a:t>) </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800" b="1" i="0" u="none" strike="noStrike" kern="1200" cap="none" spc="0" normalizeH="0" baseline="0" dirty="0">
                <a:ln>
                  <a:noFill/>
                </a:ln>
                <a:solidFill>
                  <a:srgbClr val="1B1A5A"/>
                </a:solidFill>
                <a:effectLst/>
                <a:uLnTx/>
                <a:uFillTx/>
                <a:latin typeface="Arial Narrow" panose="020B0606020202030204" pitchFamily="34" charset="0"/>
                <a:cs typeface="Aharoni" panose="02010803020104030203" pitchFamily="2" charset="-79"/>
              </a:rPr>
              <a:t>Objectifs d’apprentissage</a:t>
            </a: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defTabSz="914305" fontAlgn="base">
              <a:spcAft>
                <a:spcPct val="20000"/>
              </a:spcAft>
              <a:buSzPct val="100000"/>
            </a:pPr>
            <a:r>
              <a:rPr lang="fr-FR" sz="2400" b="1" dirty="0">
                <a:solidFill>
                  <a:srgbClr val="5BCCDF"/>
                </a:solidFill>
                <a:latin typeface="Arial Narrow" pitchFamily="34" charset="0"/>
              </a:rPr>
              <a:t>À la fin de cette activité, le participant sera en mesure de :</a:t>
            </a:r>
          </a:p>
          <a:p>
            <a:pPr lvl="0" algn="ctr">
              <a:spcBef>
                <a:spcPct val="20000"/>
              </a:spcBef>
              <a:defRPr/>
            </a:pPr>
            <a:endParaRPr lang="en-CA" sz="2400" b="1" dirty="0">
              <a:solidFill>
                <a:srgbClr val="3B3838"/>
              </a:solidFill>
              <a:latin typeface="Agency FB"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pic>
        <p:nvPicPr>
          <p:cNvPr id="22" name="4E92DA43-5712-40E9-AFDC-2C1062C78C6F" descr="7646DFF2-B812-4635-AA57-5171E34E5A45@chrc">
            <a:extLst>
              <a:ext uri="{FF2B5EF4-FFF2-40B4-BE49-F238E27FC236}">
                <a16:creationId xmlns:a16="http://schemas.microsoft.com/office/drawing/2014/main" id="{4DF19252-1B65-459F-9FD2-5C7C04102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6845"/>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4E92DA43-5712-40E9-AFDC-2C1062C78C6F" descr="7646DFF2-B812-4635-AA57-5171E34E5A45@chrc">
            <a:extLst>
              <a:ext uri="{FF2B5EF4-FFF2-40B4-BE49-F238E27FC236}">
                <a16:creationId xmlns:a16="http://schemas.microsoft.com/office/drawing/2014/main" id="{24D7CE67-B6ED-4BF2-9C0E-C71549F4D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01613" y="83213"/>
            <a:ext cx="2866223" cy="1754326"/>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n</a:t>
            </a:r>
            <a:r>
              <a:rPr lang="fr-FR" sz="5400" b="1" baseline="30000" dirty="0">
                <a:solidFill>
                  <a:schemeClr val="bg1"/>
                </a:solidFill>
                <a:latin typeface="Arial Narrow" pitchFamily="34" charset="0"/>
              </a:rPr>
              <a:t>o</a:t>
            </a:r>
            <a:r>
              <a:rPr lang="en-US" sz="5400" b="1" dirty="0">
                <a:solidFill>
                  <a:prstClr val="white"/>
                </a:solidFill>
                <a:latin typeface="Arial Narrow" pitchFamily="34" charset="0"/>
              </a:rPr>
              <a:t> 4</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3" name="Picture 12" descr="A person wearing a suit and tie&#10;&#10;Description automatically generated">
            <a:extLst>
              <a:ext uri="{FF2B5EF4-FFF2-40B4-BE49-F238E27FC236}">
                <a16:creationId xmlns:a16="http://schemas.microsoft.com/office/drawing/2014/main" id="{D0DAF254-6AD7-4B0B-B912-3871D5B308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16" name="TextBox 15">
            <a:extLst>
              <a:ext uri="{FF2B5EF4-FFF2-40B4-BE49-F238E27FC236}">
                <a16:creationId xmlns:a16="http://schemas.microsoft.com/office/drawing/2014/main" id="{37801E81-37CD-4228-9C19-7EC705AA36E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6" name="Picture 5">
            <a:extLst>
              <a:ext uri="{FF2B5EF4-FFF2-40B4-BE49-F238E27FC236}">
                <a16:creationId xmlns:a16="http://schemas.microsoft.com/office/drawing/2014/main" id="{DCB13CDC-36D9-49C1-8733-021C712CF81C}"/>
              </a:ext>
            </a:extLst>
          </p:cNvPr>
          <p:cNvPicPr>
            <a:picLocks noChangeAspect="1"/>
          </p:cNvPicPr>
          <p:nvPr/>
        </p:nvPicPr>
        <p:blipFill>
          <a:blip r:embed="rId7"/>
          <a:stretch>
            <a:fillRect/>
          </a:stretch>
        </p:blipFill>
        <p:spPr>
          <a:xfrm>
            <a:off x="3195263" y="-14979"/>
            <a:ext cx="5980176" cy="2395747"/>
          </a:xfrm>
          <a:prstGeom prst="rect">
            <a:avLst/>
          </a:prstGeom>
        </p:spPr>
      </p:pic>
      <p:pic>
        <p:nvPicPr>
          <p:cNvPr id="7" name="Picture 6">
            <a:extLst>
              <a:ext uri="{FF2B5EF4-FFF2-40B4-BE49-F238E27FC236}">
                <a16:creationId xmlns:a16="http://schemas.microsoft.com/office/drawing/2014/main" id="{710302FA-23D7-4D92-BB25-54B6339D275A}"/>
              </a:ext>
            </a:extLst>
          </p:cNvPr>
          <p:cNvPicPr>
            <a:picLocks noChangeAspect="1"/>
          </p:cNvPicPr>
          <p:nvPr/>
        </p:nvPicPr>
        <p:blipFill>
          <a:blip r:embed="rId8"/>
          <a:stretch>
            <a:fillRect/>
          </a:stretch>
        </p:blipFill>
        <p:spPr>
          <a:xfrm>
            <a:off x="3195263" y="2476237"/>
            <a:ext cx="5980176" cy="2026037"/>
          </a:xfrm>
          <a:prstGeom prst="rect">
            <a:avLst/>
          </a:prstGeom>
        </p:spPr>
      </p:pic>
      <p:pic>
        <p:nvPicPr>
          <p:cNvPr id="3" name="Picture 2">
            <a:extLst>
              <a:ext uri="{FF2B5EF4-FFF2-40B4-BE49-F238E27FC236}">
                <a16:creationId xmlns:a16="http://schemas.microsoft.com/office/drawing/2014/main" id="{D609CC0A-9554-4B61-B83C-9F3063A8257F}"/>
              </a:ext>
            </a:extLst>
          </p:cNvPr>
          <p:cNvPicPr>
            <a:picLocks noChangeAspect="1"/>
          </p:cNvPicPr>
          <p:nvPr/>
        </p:nvPicPr>
        <p:blipFill>
          <a:blip r:embed="rId9"/>
          <a:stretch>
            <a:fillRect/>
          </a:stretch>
        </p:blipFill>
        <p:spPr>
          <a:xfrm>
            <a:off x="3184537" y="4530235"/>
            <a:ext cx="5970695" cy="2312421"/>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89718" y="1443133"/>
            <a:ext cx="5657390" cy="3970318"/>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fr-CA" sz="3600" b="1" dirty="0">
                <a:latin typeface="Arial Narrow" panose="020B0606020202030204" pitchFamily="34" charset="0"/>
              </a:rPr>
              <a:t>Melvin est fatigué de devoir effectuer régulièrement des analyses de sang afin de surveiller son INR et a hâte de savoir s’il répond aux conditions requises pour changer de médicament</a:t>
            </a:r>
          </a:p>
        </p:txBody>
      </p:sp>
      <p:sp>
        <p:nvSpPr>
          <p:cNvPr id="17" name="Rectangle 16">
            <a:extLst>
              <a:ext uri="{FF2B5EF4-FFF2-40B4-BE49-F238E27FC236}">
                <a16:creationId xmlns:a16="http://schemas.microsoft.com/office/drawing/2014/main" id="{583F703E-5F2E-45D6-B071-D3FB233EB843}"/>
              </a:ext>
            </a:extLst>
          </p:cNvPr>
          <p:cNvSpPr/>
          <p:nvPr/>
        </p:nvSpPr>
        <p:spPr>
          <a:xfrm>
            <a:off x="401216" y="0"/>
            <a:ext cx="2614297" cy="1754326"/>
          </a:xfrm>
          <a:prstGeom prst="rect">
            <a:avLst/>
          </a:prstGeom>
          <a:noFill/>
        </p:spPr>
        <p:txBody>
          <a:bodyPr wrap="square">
            <a:spAutoFit/>
          </a:bodyPr>
          <a:lstStyle/>
          <a:p>
            <a:pPr>
              <a:defRPr/>
            </a:pPr>
            <a:r>
              <a:rPr lang="en-US" sz="5400" b="1" dirty="0" err="1">
                <a:solidFill>
                  <a:prstClr val="white"/>
                </a:solidFill>
                <a:latin typeface="Arial Narrow" panose="020B0606020202030204" pitchFamily="34" charset="0"/>
              </a:rPr>
              <a:t>Cas</a:t>
            </a:r>
            <a:r>
              <a:rPr lang="en-US" sz="5400" b="1" dirty="0">
                <a:solidFill>
                  <a:prstClr val="white"/>
                </a:solidFill>
                <a:latin typeface="Arial Narrow" panose="020B0606020202030204" pitchFamily="34" charset="0"/>
              </a:rPr>
              <a:t> n</a:t>
            </a:r>
            <a:r>
              <a:rPr lang="fr-FR" sz="5400" b="1" baseline="30000" dirty="0">
                <a:solidFill>
                  <a:schemeClr val="bg1"/>
                </a:solidFill>
                <a:latin typeface="Arial Narrow" pitchFamily="34" charset="0"/>
              </a:rPr>
              <a:t>o</a:t>
            </a:r>
            <a:r>
              <a:rPr lang="en-US" sz="5400" b="1" dirty="0">
                <a:solidFill>
                  <a:prstClr val="white"/>
                </a:solidFill>
                <a:latin typeface="Arial Narrow" pitchFamily="34" charset="0"/>
              </a:rPr>
              <a:t> 4</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3" name="Picture 12" descr="A person wearing a suit and tie&#10;&#10;Description automatically generated">
            <a:extLst>
              <a:ext uri="{FF2B5EF4-FFF2-40B4-BE49-F238E27FC236}">
                <a16:creationId xmlns:a16="http://schemas.microsoft.com/office/drawing/2014/main" id="{BF261CBA-95CF-4D83-865A-10955CC730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78" y="1635922"/>
            <a:ext cx="3577631" cy="5366446"/>
          </a:xfrm>
          <a:prstGeom prst="rect">
            <a:avLst/>
          </a:prstGeom>
        </p:spPr>
      </p:pic>
      <p:sp>
        <p:nvSpPr>
          <p:cNvPr id="16" name="TextBox 15">
            <a:extLst>
              <a:ext uri="{FF2B5EF4-FFF2-40B4-BE49-F238E27FC236}">
                <a16:creationId xmlns:a16="http://schemas.microsoft.com/office/drawing/2014/main" id="{6512DF39-CCC9-4E42-AF95-4D4F9C13C006}"/>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Melvin</a:t>
            </a:r>
          </a:p>
          <a:p>
            <a:pPr marR="0" lvl="0" indent="0" algn="ctr" fontAlgn="auto">
              <a:lnSpc>
                <a:spcPct val="100000"/>
              </a:lnSpc>
              <a:spcBef>
                <a:spcPts val="0"/>
              </a:spcBef>
              <a:spcAft>
                <a:spcPts val="0"/>
              </a:spcAft>
              <a:buClrTx/>
              <a:buSzTx/>
              <a:buFontTx/>
              <a:buNone/>
              <a:tabLst/>
              <a:defRPr/>
            </a:pPr>
            <a:r>
              <a:rPr lang="en-CA"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70 </a:t>
            </a:r>
            <a:r>
              <a:rPr lang="en-CA" b="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b="1"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2" name="4E92DA43-5712-40E9-AFDC-2C1062C78C6F" descr="7646DFF2-B812-4635-AA57-5171E34E5A45@chrc">
            <a:extLst>
              <a:ext uri="{FF2B5EF4-FFF2-40B4-BE49-F238E27FC236}">
                <a16:creationId xmlns:a16="http://schemas.microsoft.com/office/drawing/2014/main" id="{A0532371-C795-41CB-921B-F9FCBA57C5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1977" y="113418"/>
            <a:ext cx="1718341" cy="97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13.xml><?xml version="1.0" encoding="utf-8"?>
<p:tagLst xmlns:a="http://schemas.openxmlformats.org/drawingml/2006/main" xmlns:r="http://schemas.openxmlformats.org/officeDocument/2006/relationships" xmlns:p="http://schemas.openxmlformats.org/presentationml/2006/main">
  <p:tag name="NUM" val="21"/>
</p:tagLst>
</file>

<file path=ppt/tags/tag14.xml><?xml version="1.0" encoding="utf-8"?>
<p:tagLst xmlns:a="http://schemas.openxmlformats.org/drawingml/2006/main" xmlns:r="http://schemas.openxmlformats.org/officeDocument/2006/relationships" xmlns:p="http://schemas.openxmlformats.org/presentationml/2006/main">
  <p:tag name="NUM" val="22"/>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42408</TotalTime>
  <Words>6277</Words>
  <Application>Microsoft Office PowerPoint</Application>
  <PresentationFormat>On-screen Show (4:3)</PresentationFormat>
  <Paragraphs>643</Paragraphs>
  <Slides>36</Slides>
  <Notes>36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Agency FB</vt:lpstr>
      <vt:lpstr>Arial</vt:lpstr>
      <vt:lpstr>Arial Narrow</vt:lpstr>
      <vt:lpstr>Calibri</vt:lpstr>
      <vt:lpstr>Calibri Light</vt:lpstr>
      <vt:lpstr>Candara</vt:lpstr>
      <vt:lpstr>Lato</vt:lpstr>
      <vt:lpstr>Open Sans</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553</cp:revision>
  <cp:lastPrinted>2019-03-25T19:25:25Z</cp:lastPrinted>
  <dcterms:created xsi:type="dcterms:W3CDTF">2018-12-21T21:39:30Z</dcterms:created>
  <dcterms:modified xsi:type="dcterms:W3CDTF">2019-11-19T20:56:54Z</dcterms:modified>
</cp:coreProperties>
</file>